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Impact" charset="1" panose="020B0806030902050204"/>
      <p:regular r:id="rId22"/>
    </p:embeddedFont>
    <p:embeddedFont>
      <p:font typeface="Poppins Italics" charset="1" panose="00000500000000000000"/>
      <p:regular r:id="rId23"/>
    </p:embeddedFont>
    <p:embeddedFont>
      <p:font typeface="Poppins" charset="1" panose="00000500000000000000"/>
      <p:regular r:id="rId24"/>
    </p:embeddedFont>
    <p:embeddedFont>
      <p:font typeface="Inter Bold" charset="1" panose="020B0802030000000004"/>
      <p:regular r:id="rId25"/>
    </p:embeddedFont>
    <p:embeddedFont>
      <p:font typeface="Inter" charset="1" panose="020B0502030000000004"/>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11" Target="../media/image33.png" Type="http://schemas.openxmlformats.org/officeDocument/2006/relationships/image"/><Relationship Id="rId12" Target="../media/image34.png" Type="http://schemas.openxmlformats.org/officeDocument/2006/relationships/image"/><Relationship Id="rId13" Target="../media/image35.png" Type="http://schemas.openxmlformats.org/officeDocument/2006/relationships/image"/><Relationship Id="rId2" Target="../media/image2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 Id="rId7" Target="../media/image29.png" Type="http://schemas.openxmlformats.org/officeDocument/2006/relationships/image"/><Relationship Id="rId8" Target="../media/image30.png" Type="http://schemas.openxmlformats.org/officeDocument/2006/relationships/image"/><Relationship Id="rId9" Target="../media/image3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11" Target="../media/image42.png" Type="http://schemas.openxmlformats.org/officeDocument/2006/relationships/image"/><Relationship Id="rId12" Target="../media/image43.png" Type="http://schemas.openxmlformats.org/officeDocument/2006/relationships/image"/><Relationship Id="rId13" Target="../media/image44.png" Type="http://schemas.openxmlformats.org/officeDocument/2006/relationships/image"/><Relationship Id="rId2" Target="../media/image2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36.png" Type="http://schemas.openxmlformats.org/officeDocument/2006/relationships/image"/><Relationship Id="rId6" Target="../media/image37.png" Type="http://schemas.openxmlformats.org/officeDocument/2006/relationships/image"/><Relationship Id="rId7" Target="../media/image38.png" Type="http://schemas.openxmlformats.org/officeDocument/2006/relationships/image"/><Relationship Id="rId8" Target="../media/image39.png" Type="http://schemas.openxmlformats.org/officeDocument/2006/relationships/image"/><Relationship Id="rId9" Target="../media/image4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45.png" Type="http://schemas.openxmlformats.org/officeDocument/2006/relationships/image"/><Relationship Id="rId6" Target="../media/image4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4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4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49.png" Type="http://schemas.openxmlformats.org/officeDocument/2006/relationships/image"/><Relationship Id="rId6" Target="../media/image50.png" Type="http://schemas.openxmlformats.org/officeDocument/2006/relationships/image"/><Relationship Id="rId7" Target="../media/image51.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jpeg" Type="http://schemas.openxmlformats.org/officeDocument/2006/relationships/image"/><Relationship Id="rId11" Target="../media/image14.jpeg" Type="http://schemas.openxmlformats.org/officeDocument/2006/relationships/image"/><Relationship Id="rId2" Target="../media/image7.jpe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5.jpe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5.jpe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jpeg" Type="http://schemas.openxmlformats.org/officeDocument/2006/relationships/image"/><Relationship Id="rId6" Target="../media/image2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715" r="0" b="-13951"/>
            </a:stretch>
          </a:blipFill>
        </p:spPr>
      </p:sp>
      <p:sp>
        <p:nvSpPr>
          <p:cNvPr name="Freeform 3" id="3"/>
          <p:cNvSpPr/>
          <p:nvPr/>
        </p:nvSpPr>
        <p:spPr>
          <a:xfrm flipH="false" flipV="false" rot="0">
            <a:off x="271017" y="297881"/>
            <a:ext cx="655581" cy="516121"/>
          </a:xfrm>
          <a:custGeom>
            <a:avLst/>
            <a:gdLst/>
            <a:ahLst/>
            <a:cxnLst/>
            <a:rect r="r" b="b" t="t" l="l"/>
            <a:pathLst>
              <a:path h="516121" w="655581">
                <a:moveTo>
                  <a:pt x="0" y="0"/>
                </a:moveTo>
                <a:lnTo>
                  <a:pt x="655581" y="0"/>
                </a:lnTo>
                <a:lnTo>
                  <a:pt x="655581" y="516121"/>
                </a:lnTo>
                <a:lnTo>
                  <a:pt x="0" y="5161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557062" y="2140340"/>
            <a:ext cx="10883646" cy="2737012"/>
          </a:xfrm>
          <a:custGeom>
            <a:avLst/>
            <a:gdLst/>
            <a:ahLst/>
            <a:cxnLst/>
            <a:rect r="r" b="b" t="t" l="l"/>
            <a:pathLst>
              <a:path h="2737012" w="10883646">
                <a:moveTo>
                  <a:pt x="0" y="0"/>
                </a:moveTo>
                <a:lnTo>
                  <a:pt x="10883646" y="0"/>
                </a:lnTo>
                <a:lnTo>
                  <a:pt x="10883646" y="2737012"/>
                </a:lnTo>
                <a:lnTo>
                  <a:pt x="0" y="27370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994784" y="289190"/>
            <a:ext cx="881673" cy="1039090"/>
          </a:xfrm>
          <a:custGeom>
            <a:avLst/>
            <a:gdLst/>
            <a:ahLst/>
            <a:cxnLst/>
            <a:rect r="r" b="b" t="t" l="l"/>
            <a:pathLst>
              <a:path h="1039090" w="881673">
                <a:moveTo>
                  <a:pt x="0" y="0"/>
                </a:moveTo>
                <a:lnTo>
                  <a:pt x="881673" y="0"/>
                </a:lnTo>
                <a:lnTo>
                  <a:pt x="881673" y="1039090"/>
                </a:lnTo>
                <a:lnTo>
                  <a:pt x="0" y="1039090"/>
                </a:lnTo>
                <a:lnTo>
                  <a:pt x="0" y="0"/>
                </a:lnTo>
                <a:close/>
              </a:path>
            </a:pathLst>
          </a:custGeom>
          <a:blipFill>
            <a:blip r:embed="rId7"/>
            <a:stretch>
              <a:fillRect l="0" t="0" r="-179220" b="0"/>
            </a:stretch>
          </a:blipFill>
        </p:spPr>
      </p:sp>
      <p:sp>
        <p:nvSpPr>
          <p:cNvPr name="TextBox 6" id="6"/>
          <p:cNvSpPr txBox="true"/>
          <p:nvPr/>
        </p:nvSpPr>
        <p:spPr>
          <a:xfrm rot="0">
            <a:off x="4825801" y="2594515"/>
            <a:ext cx="9497076" cy="1152526"/>
          </a:xfrm>
          <a:prstGeom prst="rect">
            <a:avLst/>
          </a:prstGeom>
        </p:spPr>
        <p:txBody>
          <a:bodyPr anchor="t" rtlCol="false" tIns="0" lIns="0" bIns="0" rIns="0">
            <a:spAutoFit/>
          </a:bodyPr>
          <a:lstStyle/>
          <a:p>
            <a:pPr algn="ctr">
              <a:lnSpc>
                <a:spcPts val="7200"/>
              </a:lnSpc>
            </a:pPr>
            <a:r>
              <a:rPr lang="en-US" sz="8000">
                <a:solidFill>
                  <a:srgbClr val="FFFFFF"/>
                </a:solidFill>
                <a:latin typeface="Impact"/>
                <a:ea typeface="Impact"/>
                <a:cs typeface="Impact"/>
                <a:sym typeface="Impact"/>
              </a:rPr>
              <a:t>BURGER ORDERING SYSTEM </a:t>
            </a:r>
          </a:p>
        </p:txBody>
      </p:sp>
      <p:sp>
        <p:nvSpPr>
          <p:cNvPr name="TextBox 7" id="7"/>
          <p:cNvSpPr txBox="true"/>
          <p:nvPr/>
        </p:nvSpPr>
        <p:spPr>
          <a:xfrm rot="0">
            <a:off x="1131694" y="327290"/>
            <a:ext cx="2425368" cy="495402"/>
          </a:xfrm>
          <a:prstGeom prst="rect">
            <a:avLst/>
          </a:prstGeom>
        </p:spPr>
        <p:txBody>
          <a:bodyPr anchor="t" rtlCol="false" tIns="0" lIns="0" bIns="0" rIns="0">
            <a:spAutoFit/>
          </a:bodyPr>
          <a:lstStyle/>
          <a:p>
            <a:pPr algn="l">
              <a:lnSpc>
                <a:spcPts val="3152"/>
              </a:lnSpc>
            </a:pPr>
            <a:r>
              <a:rPr lang="en-US" sz="3502">
                <a:solidFill>
                  <a:srgbClr val="FFFFFF"/>
                </a:solidFill>
                <a:latin typeface="Impact"/>
                <a:ea typeface="Impact"/>
                <a:cs typeface="Impact"/>
                <a:sym typeface="Impact"/>
              </a:rPr>
              <a:t>QUICKGRILL</a:t>
            </a:r>
          </a:p>
        </p:txBody>
      </p:sp>
      <p:sp>
        <p:nvSpPr>
          <p:cNvPr name="TextBox 8" id="8"/>
          <p:cNvSpPr txBox="true"/>
          <p:nvPr/>
        </p:nvSpPr>
        <p:spPr>
          <a:xfrm rot="0">
            <a:off x="5286268" y="3546946"/>
            <a:ext cx="7715464" cy="723900"/>
          </a:xfrm>
          <a:prstGeom prst="rect">
            <a:avLst/>
          </a:prstGeom>
        </p:spPr>
        <p:txBody>
          <a:bodyPr anchor="t" rtlCol="false" tIns="0" lIns="0" bIns="0" rIns="0">
            <a:spAutoFit/>
          </a:bodyPr>
          <a:lstStyle/>
          <a:p>
            <a:pPr algn="ctr">
              <a:lnSpc>
                <a:spcPts val="4500"/>
              </a:lnSpc>
            </a:pPr>
            <a:r>
              <a:rPr lang="en-US" sz="5000">
                <a:solidFill>
                  <a:srgbClr val="FFFFFF"/>
                </a:solidFill>
                <a:latin typeface="Impact"/>
                <a:ea typeface="Impact"/>
                <a:cs typeface="Impact"/>
                <a:sym typeface="Impact"/>
              </a:rPr>
              <a:t>PRESENTATION</a:t>
            </a:r>
          </a:p>
        </p:txBody>
      </p:sp>
      <p:sp>
        <p:nvSpPr>
          <p:cNvPr name="TextBox 9" id="9"/>
          <p:cNvSpPr txBox="true"/>
          <p:nvPr/>
        </p:nvSpPr>
        <p:spPr>
          <a:xfrm rot="0">
            <a:off x="4250347" y="5181600"/>
            <a:ext cx="9497076" cy="1009650"/>
          </a:xfrm>
          <a:prstGeom prst="rect">
            <a:avLst/>
          </a:prstGeom>
        </p:spPr>
        <p:txBody>
          <a:bodyPr anchor="t" rtlCol="false" tIns="0" lIns="0" bIns="0" rIns="0">
            <a:spAutoFit/>
          </a:bodyPr>
          <a:lstStyle/>
          <a:p>
            <a:pPr algn="ctr">
              <a:lnSpc>
                <a:spcPts val="3599"/>
              </a:lnSpc>
            </a:pPr>
            <a:r>
              <a:rPr lang="en-US" sz="3999">
                <a:solidFill>
                  <a:srgbClr val="FFFFFF"/>
                </a:solidFill>
                <a:latin typeface="Impact"/>
                <a:ea typeface="Impact"/>
                <a:cs typeface="Impact"/>
                <a:sym typeface="Impact"/>
              </a:rPr>
              <a:t>PREPARED FOR : MISS WAN ATHIRAH BINTI WAN ENDUT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666" r="0" b="-18666"/>
            </a:stretch>
          </a:blipFill>
        </p:spPr>
      </p:sp>
      <p:sp>
        <p:nvSpPr>
          <p:cNvPr name="Freeform 3" id="3"/>
          <p:cNvSpPr/>
          <p:nvPr/>
        </p:nvSpPr>
        <p:spPr>
          <a:xfrm flipH="false" flipV="false" rot="0">
            <a:off x="-2061965" y="9367189"/>
            <a:ext cx="7315200" cy="1839621"/>
          </a:xfrm>
          <a:custGeom>
            <a:avLst/>
            <a:gdLst/>
            <a:ahLst/>
            <a:cxnLst/>
            <a:rect r="r" b="b" t="t" l="l"/>
            <a:pathLst>
              <a:path h="1839621" w="7315200">
                <a:moveTo>
                  <a:pt x="0" y="0"/>
                </a:moveTo>
                <a:lnTo>
                  <a:pt x="7315200" y="0"/>
                </a:lnTo>
                <a:lnTo>
                  <a:pt x="7315200" y="1839622"/>
                </a:lnTo>
                <a:lnTo>
                  <a:pt x="0" y="18396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377979" y="-919811"/>
            <a:ext cx="7315200" cy="1839621"/>
          </a:xfrm>
          <a:custGeom>
            <a:avLst/>
            <a:gdLst/>
            <a:ahLst/>
            <a:cxnLst/>
            <a:rect r="r" b="b" t="t" l="l"/>
            <a:pathLst>
              <a:path h="1839621" w="7315200">
                <a:moveTo>
                  <a:pt x="0" y="0"/>
                </a:moveTo>
                <a:lnTo>
                  <a:pt x="7315200" y="0"/>
                </a:lnTo>
                <a:lnTo>
                  <a:pt x="7315200" y="1839622"/>
                </a:lnTo>
                <a:lnTo>
                  <a:pt x="0" y="18396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483687" y="1756004"/>
            <a:ext cx="4203477" cy="2054449"/>
          </a:xfrm>
          <a:custGeom>
            <a:avLst/>
            <a:gdLst/>
            <a:ahLst/>
            <a:cxnLst/>
            <a:rect r="r" b="b" t="t" l="l"/>
            <a:pathLst>
              <a:path h="2054449" w="4203477">
                <a:moveTo>
                  <a:pt x="0" y="0"/>
                </a:moveTo>
                <a:lnTo>
                  <a:pt x="4203477" y="0"/>
                </a:lnTo>
                <a:lnTo>
                  <a:pt x="4203477" y="2054450"/>
                </a:lnTo>
                <a:lnTo>
                  <a:pt x="0" y="2054450"/>
                </a:lnTo>
                <a:lnTo>
                  <a:pt x="0" y="0"/>
                </a:lnTo>
                <a:close/>
              </a:path>
            </a:pathLst>
          </a:custGeom>
          <a:blipFill>
            <a:blip r:embed="rId5"/>
            <a:stretch>
              <a:fillRect l="0" t="0" r="0" b="0"/>
            </a:stretch>
          </a:blipFill>
        </p:spPr>
      </p:sp>
      <p:sp>
        <p:nvSpPr>
          <p:cNvPr name="Freeform 6" id="6"/>
          <p:cNvSpPr/>
          <p:nvPr/>
        </p:nvSpPr>
        <p:spPr>
          <a:xfrm flipH="false" flipV="false" rot="0">
            <a:off x="7007829" y="4117297"/>
            <a:ext cx="4203477" cy="2028178"/>
          </a:xfrm>
          <a:custGeom>
            <a:avLst/>
            <a:gdLst/>
            <a:ahLst/>
            <a:cxnLst/>
            <a:rect r="r" b="b" t="t" l="l"/>
            <a:pathLst>
              <a:path h="2028178" w="4203477">
                <a:moveTo>
                  <a:pt x="0" y="0"/>
                </a:moveTo>
                <a:lnTo>
                  <a:pt x="4203477" y="0"/>
                </a:lnTo>
                <a:lnTo>
                  <a:pt x="4203477" y="2028178"/>
                </a:lnTo>
                <a:lnTo>
                  <a:pt x="0" y="2028178"/>
                </a:lnTo>
                <a:lnTo>
                  <a:pt x="0" y="0"/>
                </a:lnTo>
                <a:close/>
              </a:path>
            </a:pathLst>
          </a:custGeom>
          <a:blipFill>
            <a:blip r:embed="rId6"/>
            <a:stretch>
              <a:fillRect l="0" t="0" r="0" b="0"/>
            </a:stretch>
          </a:blipFill>
        </p:spPr>
      </p:sp>
      <p:sp>
        <p:nvSpPr>
          <p:cNvPr name="Freeform 7" id="7"/>
          <p:cNvSpPr/>
          <p:nvPr/>
        </p:nvSpPr>
        <p:spPr>
          <a:xfrm flipH="false" flipV="false" rot="0">
            <a:off x="2483687" y="6476546"/>
            <a:ext cx="4203477" cy="2054449"/>
          </a:xfrm>
          <a:custGeom>
            <a:avLst/>
            <a:gdLst/>
            <a:ahLst/>
            <a:cxnLst/>
            <a:rect r="r" b="b" t="t" l="l"/>
            <a:pathLst>
              <a:path h="2054449" w="4203477">
                <a:moveTo>
                  <a:pt x="0" y="0"/>
                </a:moveTo>
                <a:lnTo>
                  <a:pt x="4203477" y="0"/>
                </a:lnTo>
                <a:lnTo>
                  <a:pt x="4203477" y="2054450"/>
                </a:lnTo>
                <a:lnTo>
                  <a:pt x="0" y="2054450"/>
                </a:lnTo>
                <a:lnTo>
                  <a:pt x="0" y="0"/>
                </a:lnTo>
                <a:close/>
              </a:path>
            </a:pathLst>
          </a:custGeom>
          <a:blipFill>
            <a:blip r:embed="rId7"/>
            <a:stretch>
              <a:fillRect l="0" t="0" r="0" b="0"/>
            </a:stretch>
          </a:blipFill>
        </p:spPr>
      </p:sp>
      <p:sp>
        <p:nvSpPr>
          <p:cNvPr name="Freeform 8" id="8"/>
          <p:cNvSpPr/>
          <p:nvPr/>
        </p:nvSpPr>
        <p:spPr>
          <a:xfrm flipH="false" flipV="false" rot="0">
            <a:off x="7007829" y="1756004"/>
            <a:ext cx="4203477" cy="2049195"/>
          </a:xfrm>
          <a:custGeom>
            <a:avLst/>
            <a:gdLst/>
            <a:ahLst/>
            <a:cxnLst/>
            <a:rect r="r" b="b" t="t" l="l"/>
            <a:pathLst>
              <a:path h="2049195" w="4203477">
                <a:moveTo>
                  <a:pt x="0" y="0"/>
                </a:moveTo>
                <a:lnTo>
                  <a:pt x="4203477" y="0"/>
                </a:lnTo>
                <a:lnTo>
                  <a:pt x="4203477" y="2049195"/>
                </a:lnTo>
                <a:lnTo>
                  <a:pt x="0" y="2049195"/>
                </a:lnTo>
                <a:lnTo>
                  <a:pt x="0" y="0"/>
                </a:lnTo>
                <a:close/>
              </a:path>
            </a:pathLst>
          </a:custGeom>
          <a:blipFill>
            <a:blip r:embed="rId8"/>
            <a:stretch>
              <a:fillRect l="0" t="0" r="0" b="0"/>
            </a:stretch>
          </a:blipFill>
        </p:spPr>
      </p:sp>
      <p:sp>
        <p:nvSpPr>
          <p:cNvPr name="Freeform 9" id="9"/>
          <p:cNvSpPr/>
          <p:nvPr/>
        </p:nvSpPr>
        <p:spPr>
          <a:xfrm flipH="false" flipV="false" rot="0">
            <a:off x="2483687" y="4117297"/>
            <a:ext cx="4214255" cy="2054449"/>
          </a:xfrm>
          <a:custGeom>
            <a:avLst/>
            <a:gdLst/>
            <a:ahLst/>
            <a:cxnLst/>
            <a:rect r="r" b="b" t="t" l="l"/>
            <a:pathLst>
              <a:path h="2054449" w="4214255">
                <a:moveTo>
                  <a:pt x="0" y="0"/>
                </a:moveTo>
                <a:lnTo>
                  <a:pt x="4214255" y="0"/>
                </a:lnTo>
                <a:lnTo>
                  <a:pt x="4214255" y="2054449"/>
                </a:lnTo>
                <a:lnTo>
                  <a:pt x="0" y="2054449"/>
                </a:lnTo>
                <a:lnTo>
                  <a:pt x="0" y="0"/>
                </a:lnTo>
                <a:close/>
              </a:path>
            </a:pathLst>
          </a:custGeom>
          <a:blipFill>
            <a:blip r:embed="rId9"/>
            <a:stretch>
              <a:fillRect l="0" t="0" r="0" b="0"/>
            </a:stretch>
          </a:blipFill>
        </p:spPr>
      </p:sp>
      <p:sp>
        <p:nvSpPr>
          <p:cNvPr name="Freeform 10" id="10"/>
          <p:cNvSpPr/>
          <p:nvPr/>
        </p:nvSpPr>
        <p:spPr>
          <a:xfrm flipH="false" flipV="false" rot="0">
            <a:off x="7007829" y="6487055"/>
            <a:ext cx="4203477" cy="2043941"/>
          </a:xfrm>
          <a:custGeom>
            <a:avLst/>
            <a:gdLst/>
            <a:ahLst/>
            <a:cxnLst/>
            <a:rect r="r" b="b" t="t" l="l"/>
            <a:pathLst>
              <a:path h="2043941" w="4203477">
                <a:moveTo>
                  <a:pt x="0" y="0"/>
                </a:moveTo>
                <a:lnTo>
                  <a:pt x="4203477" y="0"/>
                </a:lnTo>
                <a:lnTo>
                  <a:pt x="4203477" y="2043941"/>
                </a:lnTo>
                <a:lnTo>
                  <a:pt x="0" y="2043941"/>
                </a:lnTo>
                <a:lnTo>
                  <a:pt x="0" y="0"/>
                </a:lnTo>
                <a:close/>
              </a:path>
            </a:pathLst>
          </a:custGeom>
          <a:blipFill>
            <a:blip r:embed="rId10"/>
            <a:stretch>
              <a:fillRect l="0" t="0" r="0" b="0"/>
            </a:stretch>
          </a:blipFill>
        </p:spPr>
      </p:sp>
      <p:sp>
        <p:nvSpPr>
          <p:cNvPr name="Freeform 11" id="11"/>
          <p:cNvSpPr/>
          <p:nvPr/>
        </p:nvSpPr>
        <p:spPr>
          <a:xfrm flipH="false" flipV="false" rot="0">
            <a:off x="11535156" y="6502818"/>
            <a:ext cx="4181810" cy="2028178"/>
          </a:xfrm>
          <a:custGeom>
            <a:avLst/>
            <a:gdLst/>
            <a:ahLst/>
            <a:cxnLst/>
            <a:rect r="r" b="b" t="t" l="l"/>
            <a:pathLst>
              <a:path h="2028178" w="4181810">
                <a:moveTo>
                  <a:pt x="0" y="0"/>
                </a:moveTo>
                <a:lnTo>
                  <a:pt x="4181810" y="0"/>
                </a:lnTo>
                <a:lnTo>
                  <a:pt x="4181810" y="2028178"/>
                </a:lnTo>
                <a:lnTo>
                  <a:pt x="0" y="2028178"/>
                </a:lnTo>
                <a:lnTo>
                  <a:pt x="0" y="0"/>
                </a:lnTo>
                <a:close/>
              </a:path>
            </a:pathLst>
          </a:custGeom>
          <a:blipFill>
            <a:blip r:embed="rId11"/>
            <a:stretch>
              <a:fillRect l="0" t="0" r="0" b="0"/>
            </a:stretch>
          </a:blipFill>
        </p:spPr>
      </p:sp>
      <p:sp>
        <p:nvSpPr>
          <p:cNvPr name="Freeform 12" id="12"/>
          <p:cNvSpPr/>
          <p:nvPr/>
        </p:nvSpPr>
        <p:spPr>
          <a:xfrm flipH="false" flipV="false" rot="0">
            <a:off x="11535156" y="4154023"/>
            <a:ext cx="4181810" cy="2017723"/>
          </a:xfrm>
          <a:custGeom>
            <a:avLst/>
            <a:gdLst/>
            <a:ahLst/>
            <a:cxnLst/>
            <a:rect r="r" b="b" t="t" l="l"/>
            <a:pathLst>
              <a:path h="2017723" w="4181810">
                <a:moveTo>
                  <a:pt x="0" y="0"/>
                </a:moveTo>
                <a:lnTo>
                  <a:pt x="4181810" y="0"/>
                </a:lnTo>
                <a:lnTo>
                  <a:pt x="4181810" y="2017723"/>
                </a:lnTo>
                <a:lnTo>
                  <a:pt x="0" y="2017723"/>
                </a:lnTo>
                <a:lnTo>
                  <a:pt x="0" y="0"/>
                </a:lnTo>
                <a:close/>
              </a:path>
            </a:pathLst>
          </a:custGeom>
          <a:blipFill>
            <a:blip r:embed="rId12"/>
            <a:stretch>
              <a:fillRect l="0" t="0" r="0" b="0"/>
            </a:stretch>
          </a:blipFill>
        </p:spPr>
      </p:sp>
      <p:sp>
        <p:nvSpPr>
          <p:cNvPr name="Freeform 13" id="13"/>
          <p:cNvSpPr/>
          <p:nvPr/>
        </p:nvSpPr>
        <p:spPr>
          <a:xfrm flipH="false" flipV="false" rot="0">
            <a:off x="11535156" y="1756004"/>
            <a:ext cx="4269157" cy="2049195"/>
          </a:xfrm>
          <a:custGeom>
            <a:avLst/>
            <a:gdLst/>
            <a:ahLst/>
            <a:cxnLst/>
            <a:rect r="r" b="b" t="t" l="l"/>
            <a:pathLst>
              <a:path h="2049195" w="4269157">
                <a:moveTo>
                  <a:pt x="0" y="0"/>
                </a:moveTo>
                <a:lnTo>
                  <a:pt x="4269157" y="0"/>
                </a:lnTo>
                <a:lnTo>
                  <a:pt x="4269157" y="2049195"/>
                </a:lnTo>
                <a:lnTo>
                  <a:pt x="0" y="2049195"/>
                </a:lnTo>
                <a:lnTo>
                  <a:pt x="0" y="0"/>
                </a:lnTo>
                <a:close/>
              </a:path>
            </a:pathLst>
          </a:custGeom>
          <a:blipFill>
            <a:blip r:embed="rId13"/>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666" r="0" b="-18666"/>
            </a:stretch>
          </a:blipFill>
        </p:spPr>
      </p:sp>
      <p:sp>
        <p:nvSpPr>
          <p:cNvPr name="Freeform 3" id="3"/>
          <p:cNvSpPr/>
          <p:nvPr/>
        </p:nvSpPr>
        <p:spPr>
          <a:xfrm flipH="false" flipV="false" rot="0">
            <a:off x="-2061965" y="9367189"/>
            <a:ext cx="7315200" cy="1839621"/>
          </a:xfrm>
          <a:custGeom>
            <a:avLst/>
            <a:gdLst/>
            <a:ahLst/>
            <a:cxnLst/>
            <a:rect r="r" b="b" t="t" l="l"/>
            <a:pathLst>
              <a:path h="1839621" w="7315200">
                <a:moveTo>
                  <a:pt x="0" y="0"/>
                </a:moveTo>
                <a:lnTo>
                  <a:pt x="7315200" y="0"/>
                </a:lnTo>
                <a:lnTo>
                  <a:pt x="7315200" y="1839622"/>
                </a:lnTo>
                <a:lnTo>
                  <a:pt x="0" y="18396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377979" y="-919811"/>
            <a:ext cx="7315200" cy="1839621"/>
          </a:xfrm>
          <a:custGeom>
            <a:avLst/>
            <a:gdLst/>
            <a:ahLst/>
            <a:cxnLst/>
            <a:rect r="r" b="b" t="t" l="l"/>
            <a:pathLst>
              <a:path h="1839621" w="7315200">
                <a:moveTo>
                  <a:pt x="0" y="0"/>
                </a:moveTo>
                <a:lnTo>
                  <a:pt x="7315200" y="0"/>
                </a:lnTo>
                <a:lnTo>
                  <a:pt x="7315200" y="1839622"/>
                </a:lnTo>
                <a:lnTo>
                  <a:pt x="0" y="18396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986622" y="1219869"/>
            <a:ext cx="4511522" cy="2171170"/>
          </a:xfrm>
          <a:custGeom>
            <a:avLst/>
            <a:gdLst/>
            <a:ahLst/>
            <a:cxnLst/>
            <a:rect r="r" b="b" t="t" l="l"/>
            <a:pathLst>
              <a:path h="2171170" w="4511522">
                <a:moveTo>
                  <a:pt x="0" y="0"/>
                </a:moveTo>
                <a:lnTo>
                  <a:pt x="4511521" y="0"/>
                </a:lnTo>
                <a:lnTo>
                  <a:pt x="4511521" y="2171170"/>
                </a:lnTo>
                <a:lnTo>
                  <a:pt x="0" y="2171170"/>
                </a:lnTo>
                <a:lnTo>
                  <a:pt x="0" y="0"/>
                </a:lnTo>
                <a:close/>
              </a:path>
            </a:pathLst>
          </a:custGeom>
          <a:blipFill>
            <a:blip r:embed="rId5"/>
            <a:stretch>
              <a:fillRect l="0" t="0" r="0" b="0"/>
            </a:stretch>
          </a:blipFill>
        </p:spPr>
      </p:sp>
      <p:sp>
        <p:nvSpPr>
          <p:cNvPr name="Freeform 6" id="6"/>
          <p:cNvSpPr/>
          <p:nvPr/>
        </p:nvSpPr>
        <p:spPr>
          <a:xfrm flipH="false" flipV="false" rot="0">
            <a:off x="1986622" y="3897850"/>
            <a:ext cx="4511522" cy="2193727"/>
          </a:xfrm>
          <a:custGeom>
            <a:avLst/>
            <a:gdLst/>
            <a:ahLst/>
            <a:cxnLst/>
            <a:rect r="r" b="b" t="t" l="l"/>
            <a:pathLst>
              <a:path h="2193727" w="4511522">
                <a:moveTo>
                  <a:pt x="0" y="0"/>
                </a:moveTo>
                <a:lnTo>
                  <a:pt x="4511521" y="0"/>
                </a:lnTo>
                <a:lnTo>
                  <a:pt x="4511521" y="2193727"/>
                </a:lnTo>
                <a:lnTo>
                  <a:pt x="0" y="2193727"/>
                </a:lnTo>
                <a:lnTo>
                  <a:pt x="0" y="0"/>
                </a:lnTo>
                <a:close/>
              </a:path>
            </a:pathLst>
          </a:custGeom>
          <a:blipFill>
            <a:blip r:embed="rId6"/>
            <a:stretch>
              <a:fillRect l="0" t="0" r="0" b="0"/>
            </a:stretch>
          </a:blipFill>
        </p:spPr>
      </p:sp>
      <p:sp>
        <p:nvSpPr>
          <p:cNvPr name="Freeform 7" id="7"/>
          <p:cNvSpPr/>
          <p:nvPr/>
        </p:nvSpPr>
        <p:spPr>
          <a:xfrm flipH="false" flipV="false" rot="0">
            <a:off x="1986622" y="6596402"/>
            <a:ext cx="4511522" cy="2193727"/>
          </a:xfrm>
          <a:custGeom>
            <a:avLst/>
            <a:gdLst/>
            <a:ahLst/>
            <a:cxnLst/>
            <a:rect r="r" b="b" t="t" l="l"/>
            <a:pathLst>
              <a:path h="2193727" w="4511522">
                <a:moveTo>
                  <a:pt x="0" y="0"/>
                </a:moveTo>
                <a:lnTo>
                  <a:pt x="4511521" y="0"/>
                </a:lnTo>
                <a:lnTo>
                  <a:pt x="4511521" y="2193728"/>
                </a:lnTo>
                <a:lnTo>
                  <a:pt x="0" y="2193728"/>
                </a:lnTo>
                <a:lnTo>
                  <a:pt x="0" y="0"/>
                </a:lnTo>
                <a:close/>
              </a:path>
            </a:pathLst>
          </a:custGeom>
          <a:blipFill>
            <a:blip r:embed="rId7"/>
            <a:stretch>
              <a:fillRect l="0" t="0" r="0" b="0"/>
            </a:stretch>
          </a:blipFill>
        </p:spPr>
      </p:sp>
      <p:sp>
        <p:nvSpPr>
          <p:cNvPr name="Freeform 8" id="8"/>
          <p:cNvSpPr/>
          <p:nvPr/>
        </p:nvSpPr>
        <p:spPr>
          <a:xfrm flipH="false" flipV="false" rot="0">
            <a:off x="6960003" y="1219869"/>
            <a:ext cx="4453682" cy="2171170"/>
          </a:xfrm>
          <a:custGeom>
            <a:avLst/>
            <a:gdLst/>
            <a:ahLst/>
            <a:cxnLst/>
            <a:rect r="r" b="b" t="t" l="l"/>
            <a:pathLst>
              <a:path h="2171170" w="4453682">
                <a:moveTo>
                  <a:pt x="0" y="0"/>
                </a:moveTo>
                <a:lnTo>
                  <a:pt x="4453682" y="0"/>
                </a:lnTo>
                <a:lnTo>
                  <a:pt x="4453682" y="2171170"/>
                </a:lnTo>
                <a:lnTo>
                  <a:pt x="0" y="2171170"/>
                </a:lnTo>
                <a:lnTo>
                  <a:pt x="0" y="0"/>
                </a:lnTo>
                <a:close/>
              </a:path>
            </a:pathLst>
          </a:custGeom>
          <a:blipFill>
            <a:blip r:embed="rId8"/>
            <a:stretch>
              <a:fillRect l="0" t="0" r="0" b="0"/>
            </a:stretch>
          </a:blipFill>
        </p:spPr>
      </p:sp>
      <p:sp>
        <p:nvSpPr>
          <p:cNvPr name="Freeform 9" id="9"/>
          <p:cNvSpPr/>
          <p:nvPr/>
        </p:nvSpPr>
        <p:spPr>
          <a:xfrm flipH="false" flipV="false" rot="0">
            <a:off x="6960003" y="3897850"/>
            <a:ext cx="4453682" cy="2137767"/>
          </a:xfrm>
          <a:custGeom>
            <a:avLst/>
            <a:gdLst/>
            <a:ahLst/>
            <a:cxnLst/>
            <a:rect r="r" b="b" t="t" l="l"/>
            <a:pathLst>
              <a:path h="2137767" w="4453682">
                <a:moveTo>
                  <a:pt x="0" y="0"/>
                </a:moveTo>
                <a:lnTo>
                  <a:pt x="4453682" y="0"/>
                </a:lnTo>
                <a:lnTo>
                  <a:pt x="4453682" y="2137767"/>
                </a:lnTo>
                <a:lnTo>
                  <a:pt x="0" y="2137767"/>
                </a:lnTo>
                <a:lnTo>
                  <a:pt x="0" y="0"/>
                </a:lnTo>
                <a:close/>
              </a:path>
            </a:pathLst>
          </a:custGeom>
          <a:blipFill>
            <a:blip r:embed="rId9"/>
            <a:stretch>
              <a:fillRect l="0" t="0" r="0" b="0"/>
            </a:stretch>
          </a:blipFill>
        </p:spPr>
      </p:sp>
      <p:sp>
        <p:nvSpPr>
          <p:cNvPr name="Freeform 10" id="10"/>
          <p:cNvSpPr/>
          <p:nvPr/>
        </p:nvSpPr>
        <p:spPr>
          <a:xfrm flipH="false" flipV="false" rot="0">
            <a:off x="6960003" y="6596402"/>
            <a:ext cx="4453682" cy="2165603"/>
          </a:xfrm>
          <a:custGeom>
            <a:avLst/>
            <a:gdLst/>
            <a:ahLst/>
            <a:cxnLst/>
            <a:rect r="r" b="b" t="t" l="l"/>
            <a:pathLst>
              <a:path h="2165603" w="4453682">
                <a:moveTo>
                  <a:pt x="0" y="0"/>
                </a:moveTo>
                <a:lnTo>
                  <a:pt x="4453682" y="0"/>
                </a:lnTo>
                <a:lnTo>
                  <a:pt x="4453682" y="2165603"/>
                </a:lnTo>
                <a:lnTo>
                  <a:pt x="0" y="2165603"/>
                </a:lnTo>
                <a:lnTo>
                  <a:pt x="0" y="0"/>
                </a:lnTo>
                <a:close/>
              </a:path>
            </a:pathLst>
          </a:custGeom>
          <a:blipFill>
            <a:blip r:embed="rId10"/>
            <a:stretch>
              <a:fillRect l="0" t="0" r="0" b="0"/>
            </a:stretch>
          </a:blipFill>
        </p:spPr>
      </p:sp>
      <p:sp>
        <p:nvSpPr>
          <p:cNvPr name="Freeform 11" id="11"/>
          <p:cNvSpPr/>
          <p:nvPr/>
        </p:nvSpPr>
        <p:spPr>
          <a:xfrm flipH="false" flipV="false" rot="0">
            <a:off x="11870885" y="1200295"/>
            <a:ext cx="4540402" cy="2190744"/>
          </a:xfrm>
          <a:custGeom>
            <a:avLst/>
            <a:gdLst/>
            <a:ahLst/>
            <a:cxnLst/>
            <a:rect r="r" b="b" t="t" l="l"/>
            <a:pathLst>
              <a:path h="2190744" w="4540402">
                <a:moveTo>
                  <a:pt x="0" y="0"/>
                </a:moveTo>
                <a:lnTo>
                  <a:pt x="4540402" y="0"/>
                </a:lnTo>
                <a:lnTo>
                  <a:pt x="4540402" y="2190744"/>
                </a:lnTo>
                <a:lnTo>
                  <a:pt x="0" y="2190744"/>
                </a:lnTo>
                <a:lnTo>
                  <a:pt x="0" y="0"/>
                </a:lnTo>
                <a:close/>
              </a:path>
            </a:pathLst>
          </a:custGeom>
          <a:blipFill>
            <a:blip r:embed="rId11"/>
            <a:stretch>
              <a:fillRect l="0" t="0" r="0" b="0"/>
            </a:stretch>
          </a:blipFill>
        </p:spPr>
      </p:sp>
      <p:sp>
        <p:nvSpPr>
          <p:cNvPr name="Freeform 12" id="12"/>
          <p:cNvSpPr/>
          <p:nvPr/>
        </p:nvSpPr>
        <p:spPr>
          <a:xfrm flipH="false" flipV="false" rot="0">
            <a:off x="11870885" y="3897850"/>
            <a:ext cx="4511522" cy="2193727"/>
          </a:xfrm>
          <a:custGeom>
            <a:avLst/>
            <a:gdLst/>
            <a:ahLst/>
            <a:cxnLst/>
            <a:rect r="r" b="b" t="t" l="l"/>
            <a:pathLst>
              <a:path h="2193727" w="4511522">
                <a:moveTo>
                  <a:pt x="0" y="0"/>
                </a:moveTo>
                <a:lnTo>
                  <a:pt x="4511522" y="0"/>
                </a:lnTo>
                <a:lnTo>
                  <a:pt x="4511522" y="2193727"/>
                </a:lnTo>
                <a:lnTo>
                  <a:pt x="0" y="2193727"/>
                </a:lnTo>
                <a:lnTo>
                  <a:pt x="0" y="0"/>
                </a:lnTo>
                <a:close/>
              </a:path>
            </a:pathLst>
          </a:custGeom>
          <a:blipFill>
            <a:blip r:embed="rId12"/>
            <a:stretch>
              <a:fillRect l="0" t="0" r="0" b="0"/>
            </a:stretch>
          </a:blipFill>
        </p:spPr>
      </p:sp>
      <p:sp>
        <p:nvSpPr>
          <p:cNvPr name="Freeform 13" id="13"/>
          <p:cNvSpPr/>
          <p:nvPr/>
        </p:nvSpPr>
        <p:spPr>
          <a:xfrm flipH="false" flipV="false" rot="0">
            <a:off x="11870885" y="6581031"/>
            <a:ext cx="4658650" cy="2259445"/>
          </a:xfrm>
          <a:custGeom>
            <a:avLst/>
            <a:gdLst/>
            <a:ahLst/>
            <a:cxnLst/>
            <a:rect r="r" b="b" t="t" l="l"/>
            <a:pathLst>
              <a:path h="2259445" w="4658650">
                <a:moveTo>
                  <a:pt x="0" y="0"/>
                </a:moveTo>
                <a:lnTo>
                  <a:pt x="4658650" y="0"/>
                </a:lnTo>
                <a:lnTo>
                  <a:pt x="4658650" y="2259445"/>
                </a:lnTo>
                <a:lnTo>
                  <a:pt x="0" y="2259445"/>
                </a:lnTo>
                <a:lnTo>
                  <a:pt x="0" y="0"/>
                </a:lnTo>
                <a:close/>
              </a:path>
            </a:pathLst>
          </a:custGeom>
          <a:blipFill>
            <a:blip r:embed="rId13"/>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666" r="0" b="-18666"/>
            </a:stretch>
          </a:blipFill>
        </p:spPr>
      </p:sp>
      <p:sp>
        <p:nvSpPr>
          <p:cNvPr name="Freeform 3" id="3"/>
          <p:cNvSpPr/>
          <p:nvPr/>
        </p:nvSpPr>
        <p:spPr>
          <a:xfrm flipH="false" flipV="false" rot="0">
            <a:off x="-2061965" y="9367189"/>
            <a:ext cx="7315200" cy="1839621"/>
          </a:xfrm>
          <a:custGeom>
            <a:avLst/>
            <a:gdLst/>
            <a:ahLst/>
            <a:cxnLst/>
            <a:rect r="r" b="b" t="t" l="l"/>
            <a:pathLst>
              <a:path h="1839621" w="7315200">
                <a:moveTo>
                  <a:pt x="0" y="0"/>
                </a:moveTo>
                <a:lnTo>
                  <a:pt x="7315200" y="0"/>
                </a:lnTo>
                <a:lnTo>
                  <a:pt x="7315200" y="1839622"/>
                </a:lnTo>
                <a:lnTo>
                  <a:pt x="0" y="18396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377979" y="-919811"/>
            <a:ext cx="7315200" cy="1839621"/>
          </a:xfrm>
          <a:custGeom>
            <a:avLst/>
            <a:gdLst/>
            <a:ahLst/>
            <a:cxnLst/>
            <a:rect r="r" b="b" t="t" l="l"/>
            <a:pathLst>
              <a:path h="1839621" w="7315200">
                <a:moveTo>
                  <a:pt x="0" y="0"/>
                </a:moveTo>
                <a:lnTo>
                  <a:pt x="7315200" y="0"/>
                </a:lnTo>
                <a:lnTo>
                  <a:pt x="7315200" y="1839622"/>
                </a:lnTo>
                <a:lnTo>
                  <a:pt x="0" y="18396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560551" y="3805184"/>
            <a:ext cx="5634856" cy="4324752"/>
          </a:xfrm>
          <a:custGeom>
            <a:avLst/>
            <a:gdLst/>
            <a:ahLst/>
            <a:cxnLst/>
            <a:rect r="r" b="b" t="t" l="l"/>
            <a:pathLst>
              <a:path h="4324752" w="5634856">
                <a:moveTo>
                  <a:pt x="0" y="0"/>
                </a:moveTo>
                <a:lnTo>
                  <a:pt x="5634856" y="0"/>
                </a:lnTo>
                <a:lnTo>
                  <a:pt x="5634856" y="4324752"/>
                </a:lnTo>
                <a:lnTo>
                  <a:pt x="0" y="4324752"/>
                </a:lnTo>
                <a:lnTo>
                  <a:pt x="0" y="0"/>
                </a:lnTo>
                <a:close/>
              </a:path>
            </a:pathLst>
          </a:custGeom>
          <a:blipFill>
            <a:blip r:embed="rId5"/>
            <a:stretch>
              <a:fillRect l="0" t="0" r="0" b="0"/>
            </a:stretch>
          </a:blipFill>
        </p:spPr>
      </p:sp>
      <p:sp>
        <p:nvSpPr>
          <p:cNvPr name="Freeform 6" id="6"/>
          <p:cNvSpPr/>
          <p:nvPr/>
        </p:nvSpPr>
        <p:spPr>
          <a:xfrm flipH="false" flipV="false" rot="0">
            <a:off x="3803294" y="1787923"/>
            <a:ext cx="5118050" cy="4324752"/>
          </a:xfrm>
          <a:custGeom>
            <a:avLst/>
            <a:gdLst/>
            <a:ahLst/>
            <a:cxnLst/>
            <a:rect r="r" b="b" t="t" l="l"/>
            <a:pathLst>
              <a:path h="4324752" w="5118050">
                <a:moveTo>
                  <a:pt x="0" y="0"/>
                </a:moveTo>
                <a:lnTo>
                  <a:pt x="5118050" y="0"/>
                </a:lnTo>
                <a:lnTo>
                  <a:pt x="5118050" y="4324752"/>
                </a:lnTo>
                <a:lnTo>
                  <a:pt x="0" y="4324752"/>
                </a:lnTo>
                <a:lnTo>
                  <a:pt x="0" y="0"/>
                </a:lnTo>
                <a:close/>
              </a:path>
            </a:pathLst>
          </a:custGeom>
          <a:blipFill>
            <a:blip r:embed="rId6"/>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666" r="0" b="-18666"/>
            </a:stretch>
          </a:blipFill>
        </p:spPr>
      </p:sp>
      <p:sp>
        <p:nvSpPr>
          <p:cNvPr name="Freeform 3" id="3"/>
          <p:cNvSpPr/>
          <p:nvPr/>
        </p:nvSpPr>
        <p:spPr>
          <a:xfrm flipH="false" flipV="false" rot="0">
            <a:off x="-2061965" y="9367189"/>
            <a:ext cx="7315200" cy="1839621"/>
          </a:xfrm>
          <a:custGeom>
            <a:avLst/>
            <a:gdLst/>
            <a:ahLst/>
            <a:cxnLst/>
            <a:rect r="r" b="b" t="t" l="l"/>
            <a:pathLst>
              <a:path h="1839621" w="7315200">
                <a:moveTo>
                  <a:pt x="0" y="0"/>
                </a:moveTo>
                <a:lnTo>
                  <a:pt x="7315200" y="0"/>
                </a:lnTo>
                <a:lnTo>
                  <a:pt x="7315200" y="1839622"/>
                </a:lnTo>
                <a:lnTo>
                  <a:pt x="0" y="18396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377979" y="-919811"/>
            <a:ext cx="7315200" cy="1839621"/>
          </a:xfrm>
          <a:custGeom>
            <a:avLst/>
            <a:gdLst/>
            <a:ahLst/>
            <a:cxnLst/>
            <a:rect r="r" b="b" t="t" l="l"/>
            <a:pathLst>
              <a:path h="1839621" w="7315200">
                <a:moveTo>
                  <a:pt x="0" y="0"/>
                </a:moveTo>
                <a:lnTo>
                  <a:pt x="7315200" y="0"/>
                </a:lnTo>
                <a:lnTo>
                  <a:pt x="7315200" y="1839622"/>
                </a:lnTo>
                <a:lnTo>
                  <a:pt x="0" y="18396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416125" y="972218"/>
            <a:ext cx="13455749" cy="8342564"/>
          </a:xfrm>
          <a:custGeom>
            <a:avLst/>
            <a:gdLst/>
            <a:ahLst/>
            <a:cxnLst/>
            <a:rect r="r" b="b" t="t" l="l"/>
            <a:pathLst>
              <a:path h="8342564" w="13455749">
                <a:moveTo>
                  <a:pt x="0" y="0"/>
                </a:moveTo>
                <a:lnTo>
                  <a:pt x="13455750" y="0"/>
                </a:lnTo>
                <a:lnTo>
                  <a:pt x="13455750" y="8342564"/>
                </a:lnTo>
                <a:lnTo>
                  <a:pt x="0" y="8342564"/>
                </a:lnTo>
                <a:lnTo>
                  <a:pt x="0" y="0"/>
                </a:lnTo>
                <a:close/>
              </a:path>
            </a:pathLst>
          </a:custGeom>
          <a:blipFill>
            <a:blip r:embed="rId5"/>
            <a:stretch>
              <a:fillRect l="0" t="0" r="0" b="0"/>
            </a:stretch>
          </a:blipFill>
        </p:spPr>
      </p:sp>
      <p:sp>
        <p:nvSpPr>
          <p:cNvPr name="TextBox 6" id="6"/>
          <p:cNvSpPr txBox="true"/>
          <p:nvPr/>
        </p:nvSpPr>
        <p:spPr>
          <a:xfrm rot="0">
            <a:off x="1028700" y="828675"/>
            <a:ext cx="976015" cy="958850"/>
          </a:xfrm>
          <a:prstGeom prst="rect">
            <a:avLst/>
          </a:prstGeom>
        </p:spPr>
        <p:txBody>
          <a:bodyPr anchor="t" rtlCol="false" tIns="0" lIns="0" bIns="0" rIns="0">
            <a:spAutoFit/>
          </a:bodyPr>
          <a:lstStyle/>
          <a:p>
            <a:pPr algn="ctr">
              <a:lnSpc>
                <a:spcPts val="7000"/>
              </a:lnSpc>
              <a:spcBef>
                <a:spcPct val="0"/>
              </a:spcBef>
            </a:pPr>
            <a:r>
              <a:rPr lang="en-US" sz="5000">
                <a:solidFill>
                  <a:srgbClr val="F0A92D"/>
                </a:solidFill>
                <a:latin typeface="Impact"/>
                <a:ea typeface="Impact"/>
                <a:cs typeface="Impact"/>
                <a:sym typeface="Impact"/>
              </a:rPr>
              <a:t>ERD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666" r="0" b="-18666"/>
            </a:stretch>
          </a:blipFill>
        </p:spPr>
      </p:sp>
      <p:sp>
        <p:nvSpPr>
          <p:cNvPr name="Freeform 3" id="3"/>
          <p:cNvSpPr/>
          <p:nvPr/>
        </p:nvSpPr>
        <p:spPr>
          <a:xfrm flipH="false" flipV="false" rot="0">
            <a:off x="-2061965" y="9367189"/>
            <a:ext cx="7315200" cy="1839621"/>
          </a:xfrm>
          <a:custGeom>
            <a:avLst/>
            <a:gdLst/>
            <a:ahLst/>
            <a:cxnLst/>
            <a:rect r="r" b="b" t="t" l="l"/>
            <a:pathLst>
              <a:path h="1839621" w="7315200">
                <a:moveTo>
                  <a:pt x="0" y="0"/>
                </a:moveTo>
                <a:lnTo>
                  <a:pt x="7315200" y="0"/>
                </a:lnTo>
                <a:lnTo>
                  <a:pt x="7315200" y="1839622"/>
                </a:lnTo>
                <a:lnTo>
                  <a:pt x="0" y="18396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377979" y="-919811"/>
            <a:ext cx="7315200" cy="1839621"/>
          </a:xfrm>
          <a:custGeom>
            <a:avLst/>
            <a:gdLst/>
            <a:ahLst/>
            <a:cxnLst/>
            <a:rect r="r" b="b" t="t" l="l"/>
            <a:pathLst>
              <a:path h="1839621" w="7315200">
                <a:moveTo>
                  <a:pt x="0" y="0"/>
                </a:moveTo>
                <a:lnTo>
                  <a:pt x="7315200" y="0"/>
                </a:lnTo>
                <a:lnTo>
                  <a:pt x="7315200" y="1839622"/>
                </a:lnTo>
                <a:lnTo>
                  <a:pt x="0" y="18396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4503047" y="421718"/>
            <a:ext cx="9281905" cy="9443564"/>
          </a:xfrm>
          <a:custGeom>
            <a:avLst/>
            <a:gdLst/>
            <a:ahLst/>
            <a:cxnLst/>
            <a:rect r="r" b="b" t="t" l="l"/>
            <a:pathLst>
              <a:path h="9443564" w="9281905">
                <a:moveTo>
                  <a:pt x="0" y="0"/>
                </a:moveTo>
                <a:lnTo>
                  <a:pt x="9281906" y="0"/>
                </a:lnTo>
                <a:lnTo>
                  <a:pt x="9281906" y="9443564"/>
                </a:lnTo>
                <a:lnTo>
                  <a:pt x="0" y="9443564"/>
                </a:lnTo>
                <a:lnTo>
                  <a:pt x="0" y="0"/>
                </a:lnTo>
                <a:close/>
              </a:path>
            </a:pathLst>
          </a:custGeom>
          <a:blipFill>
            <a:blip r:embed="rId5"/>
            <a:stretch>
              <a:fillRect l="0" t="0" r="0" b="0"/>
            </a:stretch>
          </a:blipFill>
        </p:spPr>
      </p:sp>
      <p:sp>
        <p:nvSpPr>
          <p:cNvPr name="TextBox 6" id="6"/>
          <p:cNvSpPr txBox="true"/>
          <p:nvPr/>
        </p:nvSpPr>
        <p:spPr>
          <a:xfrm rot="0">
            <a:off x="1028700" y="828675"/>
            <a:ext cx="2057292" cy="1844675"/>
          </a:xfrm>
          <a:prstGeom prst="rect">
            <a:avLst/>
          </a:prstGeom>
        </p:spPr>
        <p:txBody>
          <a:bodyPr anchor="t" rtlCol="false" tIns="0" lIns="0" bIns="0" rIns="0">
            <a:spAutoFit/>
          </a:bodyPr>
          <a:lstStyle/>
          <a:p>
            <a:pPr algn="ctr">
              <a:lnSpc>
                <a:spcPts val="7000"/>
              </a:lnSpc>
            </a:pPr>
            <a:r>
              <a:rPr lang="en-US" sz="5000">
                <a:solidFill>
                  <a:srgbClr val="F0A92D"/>
                </a:solidFill>
                <a:latin typeface="Impact"/>
                <a:ea typeface="Impact"/>
                <a:cs typeface="Impact"/>
                <a:sym typeface="Impact"/>
              </a:rPr>
              <a:t>USE CASE</a:t>
            </a:r>
          </a:p>
          <a:p>
            <a:pPr algn="ctr">
              <a:lnSpc>
                <a:spcPts val="7000"/>
              </a:lnSpc>
              <a:spcBef>
                <a:spcPct val="0"/>
              </a:spcBef>
            </a:pPr>
            <a:r>
              <a:rPr lang="en-US" sz="5000">
                <a:solidFill>
                  <a:srgbClr val="F0A92D"/>
                </a:solidFill>
                <a:latin typeface="Impact"/>
                <a:ea typeface="Impact"/>
                <a:cs typeface="Impact"/>
                <a:sym typeface="Impact"/>
              </a:rPr>
              <a:t>DIAGRAM</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666" r="0" b="-18666"/>
            </a:stretch>
          </a:blipFill>
        </p:spPr>
      </p:sp>
      <p:sp>
        <p:nvSpPr>
          <p:cNvPr name="Freeform 3" id="3"/>
          <p:cNvSpPr/>
          <p:nvPr/>
        </p:nvSpPr>
        <p:spPr>
          <a:xfrm flipH="false" flipV="false" rot="0">
            <a:off x="-2061965" y="9367189"/>
            <a:ext cx="7315200" cy="1839621"/>
          </a:xfrm>
          <a:custGeom>
            <a:avLst/>
            <a:gdLst/>
            <a:ahLst/>
            <a:cxnLst/>
            <a:rect r="r" b="b" t="t" l="l"/>
            <a:pathLst>
              <a:path h="1839621" w="7315200">
                <a:moveTo>
                  <a:pt x="0" y="0"/>
                </a:moveTo>
                <a:lnTo>
                  <a:pt x="7315200" y="0"/>
                </a:lnTo>
                <a:lnTo>
                  <a:pt x="7315200" y="1839622"/>
                </a:lnTo>
                <a:lnTo>
                  <a:pt x="0" y="18396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377979" y="-919811"/>
            <a:ext cx="7315200" cy="1839621"/>
          </a:xfrm>
          <a:custGeom>
            <a:avLst/>
            <a:gdLst/>
            <a:ahLst/>
            <a:cxnLst/>
            <a:rect r="r" b="b" t="t" l="l"/>
            <a:pathLst>
              <a:path h="1839621" w="7315200">
                <a:moveTo>
                  <a:pt x="0" y="0"/>
                </a:moveTo>
                <a:lnTo>
                  <a:pt x="7315200" y="0"/>
                </a:lnTo>
                <a:lnTo>
                  <a:pt x="7315200" y="1839622"/>
                </a:lnTo>
                <a:lnTo>
                  <a:pt x="0" y="18396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608629" y="269875"/>
            <a:ext cx="2297719" cy="9524225"/>
          </a:xfrm>
          <a:custGeom>
            <a:avLst/>
            <a:gdLst/>
            <a:ahLst/>
            <a:cxnLst/>
            <a:rect r="r" b="b" t="t" l="l"/>
            <a:pathLst>
              <a:path h="9524225" w="2297719">
                <a:moveTo>
                  <a:pt x="0" y="0"/>
                </a:moveTo>
                <a:lnTo>
                  <a:pt x="2297719" y="0"/>
                </a:lnTo>
                <a:lnTo>
                  <a:pt x="2297719" y="9524225"/>
                </a:lnTo>
                <a:lnTo>
                  <a:pt x="0" y="9524225"/>
                </a:lnTo>
                <a:lnTo>
                  <a:pt x="0" y="0"/>
                </a:lnTo>
                <a:close/>
              </a:path>
            </a:pathLst>
          </a:custGeom>
          <a:blipFill>
            <a:blip r:embed="rId5"/>
            <a:stretch>
              <a:fillRect l="0" t="0" r="0" b="0"/>
            </a:stretch>
          </a:blipFill>
        </p:spPr>
      </p:sp>
      <p:sp>
        <p:nvSpPr>
          <p:cNvPr name="Freeform 6" id="6"/>
          <p:cNvSpPr/>
          <p:nvPr/>
        </p:nvSpPr>
        <p:spPr>
          <a:xfrm flipH="false" flipV="false" rot="0">
            <a:off x="7791877" y="381388"/>
            <a:ext cx="2704247" cy="9524225"/>
          </a:xfrm>
          <a:custGeom>
            <a:avLst/>
            <a:gdLst/>
            <a:ahLst/>
            <a:cxnLst/>
            <a:rect r="r" b="b" t="t" l="l"/>
            <a:pathLst>
              <a:path h="9524225" w="2704247">
                <a:moveTo>
                  <a:pt x="0" y="0"/>
                </a:moveTo>
                <a:lnTo>
                  <a:pt x="2704246" y="0"/>
                </a:lnTo>
                <a:lnTo>
                  <a:pt x="2704246" y="9524224"/>
                </a:lnTo>
                <a:lnTo>
                  <a:pt x="0" y="9524224"/>
                </a:lnTo>
                <a:lnTo>
                  <a:pt x="0" y="0"/>
                </a:lnTo>
                <a:close/>
              </a:path>
            </a:pathLst>
          </a:custGeom>
          <a:blipFill>
            <a:blip r:embed="rId6"/>
            <a:stretch>
              <a:fillRect l="0" t="0" r="0" b="0"/>
            </a:stretch>
          </a:blipFill>
        </p:spPr>
      </p:sp>
      <p:sp>
        <p:nvSpPr>
          <p:cNvPr name="Freeform 7" id="7"/>
          <p:cNvSpPr/>
          <p:nvPr/>
        </p:nvSpPr>
        <p:spPr>
          <a:xfrm flipH="false" flipV="false" rot="0">
            <a:off x="919563" y="396943"/>
            <a:ext cx="2757514" cy="9508669"/>
          </a:xfrm>
          <a:custGeom>
            <a:avLst/>
            <a:gdLst/>
            <a:ahLst/>
            <a:cxnLst/>
            <a:rect r="r" b="b" t="t" l="l"/>
            <a:pathLst>
              <a:path h="9508669" w="2757514">
                <a:moveTo>
                  <a:pt x="0" y="0"/>
                </a:moveTo>
                <a:lnTo>
                  <a:pt x="2757514" y="0"/>
                </a:lnTo>
                <a:lnTo>
                  <a:pt x="2757514" y="9508669"/>
                </a:lnTo>
                <a:lnTo>
                  <a:pt x="0" y="9508669"/>
                </a:lnTo>
                <a:lnTo>
                  <a:pt x="0" y="0"/>
                </a:lnTo>
                <a:close/>
              </a:path>
            </a:pathLst>
          </a:custGeom>
          <a:blipFill>
            <a:blip r:embed="rId7"/>
            <a:stretch>
              <a:fillRect l="0" t="0" r="0" b="0"/>
            </a:stretch>
          </a:blipFill>
        </p:spPr>
      </p:sp>
      <p:sp>
        <p:nvSpPr>
          <p:cNvPr name="TextBox 8" id="8"/>
          <p:cNvSpPr txBox="true"/>
          <p:nvPr/>
        </p:nvSpPr>
        <p:spPr>
          <a:xfrm rot="5400000">
            <a:off x="2207720" y="4664076"/>
            <a:ext cx="3897565" cy="958850"/>
          </a:xfrm>
          <a:prstGeom prst="rect">
            <a:avLst/>
          </a:prstGeom>
        </p:spPr>
        <p:txBody>
          <a:bodyPr anchor="t" rtlCol="false" tIns="0" lIns="0" bIns="0" rIns="0">
            <a:spAutoFit/>
          </a:bodyPr>
          <a:lstStyle/>
          <a:p>
            <a:pPr algn="ctr">
              <a:lnSpc>
                <a:spcPts val="7000"/>
              </a:lnSpc>
              <a:spcBef>
                <a:spcPct val="0"/>
              </a:spcBef>
            </a:pPr>
            <a:r>
              <a:rPr lang="en-US" sz="5000" spc="1510">
                <a:solidFill>
                  <a:srgbClr val="F0A92D"/>
                </a:solidFill>
                <a:latin typeface="Impact"/>
                <a:ea typeface="Impact"/>
                <a:cs typeface="Impact"/>
                <a:sym typeface="Impact"/>
              </a:rPr>
              <a:t>CUSTOMER</a:t>
            </a:r>
          </a:p>
        </p:txBody>
      </p:sp>
      <p:sp>
        <p:nvSpPr>
          <p:cNvPr name="TextBox 9" id="9"/>
          <p:cNvSpPr txBox="true"/>
          <p:nvPr/>
        </p:nvSpPr>
        <p:spPr>
          <a:xfrm rot="5400000">
            <a:off x="9476660" y="4664076"/>
            <a:ext cx="2997777" cy="958850"/>
          </a:xfrm>
          <a:prstGeom prst="rect">
            <a:avLst/>
          </a:prstGeom>
        </p:spPr>
        <p:txBody>
          <a:bodyPr anchor="t" rtlCol="false" tIns="0" lIns="0" bIns="0" rIns="0">
            <a:spAutoFit/>
          </a:bodyPr>
          <a:lstStyle/>
          <a:p>
            <a:pPr algn="ctr">
              <a:lnSpc>
                <a:spcPts val="7000"/>
              </a:lnSpc>
              <a:spcBef>
                <a:spcPct val="0"/>
              </a:spcBef>
            </a:pPr>
            <a:r>
              <a:rPr lang="en-US" sz="5000" spc="1680">
                <a:solidFill>
                  <a:srgbClr val="F0A92D"/>
                </a:solidFill>
                <a:latin typeface="Impact"/>
                <a:ea typeface="Impact"/>
                <a:cs typeface="Impact"/>
                <a:sym typeface="Impact"/>
              </a:rPr>
              <a:t>VENDOR</a:t>
            </a:r>
          </a:p>
        </p:txBody>
      </p:sp>
      <p:sp>
        <p:nvSpPr>
          <p:cNvPr name="TextBox 10" id="10"/>
          <p:cNvSpPr txBox="true"/>
          <p:nvPr/>
        </p:nvSpPr>
        <p:spPr>
          <a:xfrm rot="5400000">
            <a:off x="15482874" y="4552562"/>
            <a:ext cx="3752879" cy="958850"/>
          </a:xfrm>
          <a:prstGeom prst="rect">
            <a:avLst/>
          </a:prstGeom>
        </p:spPr>
        <p:txBody>
          <a:bodyPr anchor="t" rtlCol="false" tIns="0" lIns="0" bIns="0" rIns="0">
            <a:spAutoFit/>
          </a:bodyPr>
          <a:lstStyle/>
          <a:p>
            <a:pPr algn="ctr">
              <a:lnSpc>
                <a:spcPts val="7000"/>
              </a:lnSpc>
              <a:spcBef>
                <a:spcPct val="0"/>
              </a:spcBef>
            </a:pPr>
            <a:r>
              <a:rPr lang="en-US" sz="5000" spc="840">
                <a:solidFill>
                  <a:srgbClr val="F0A92D"/>
                </a:solidFill>
                <a:latin typeface="Impact"/>
                <a:ea typeface="Impact"/>
                <a:cs typeface="Impact"/>
                <a:sym typeface="Impact"/>
              </a:rPr>
              <a:t>ADMIN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3053171" y="3536165"/>
            <a:ext cx="16612813" cy="1419224"/>
          </a:xfrm>
          <a:prstGeom prst="rect">
            <a:avLst/>
          </a:prstGeom>
        </p:spPr>
        <p:txBody>
          <a:bodyPr anchor="t" rtlCol="false" tIns="0" lIns="0" bIns="0" rIns="0">
            <a:spAutoFit/>
          </a:bodyPr>
          <a:lstStyle/>
          <a:p>
            <a:pPr algn="ctr">
              <a:lnSpc>
                <a:spcPts val="8999"/>
              </a:lnSpc>
            </a:pPr>
            <a:r>
              <a:rPr lang="en-US" sz="9999">
                <a:solidFill>
                  <a:srgbClr val="F0A92D"/>
                </a:solidFill>
                <a:latin typeface="Impact"/>
                <a:ea typeface="Impact"/>
                <a:cs typeface="Impact"/>
                <a:sym typeface="Impact"/>
              </a:rPr>
              <a:t>IMPLEMENTATION</a:t>
            </a:r>
          </a:p>
        </p:txBody>
      </p:sp>
      <p:sp>
        <p:nvSpPr>
          <p:cNvPr name="TextBox 4" id="4"/>
          <p:cNvSpPr txBox="true"/>
          <p:nvPr/>
        </p:nvSpPr>
        <p:spPr>
          <a:xfrm rot="0">
            <a:off x="1028700" y="5155414"/>
            <a:ext cx="13505971" cy="3080805"/>
          </a:xfrm>
          <a:prstGeom prst="rect">
            <a:avLst/>
          </a:prstGeom>
        </p:spPr>
        <p:txBody>
          <a:bodyPr anchor="t" rtlCol="false" tIns="0" lIns="0" bIns="0" rIns="0">
            <a:spAutoFit/>
          </a:bodyPr>
          <a:lstStyle/>
          <a:p>
            <a:pPr algn="ctr">
              <a:lnSpc>
                <a:spcPts val="19458"/>
              </a:lnSpc>
            </a:pPr>
            <a:r>
              <a:rPr lang="en-US" sz="21620">
                <a:solidFill>
                  <a:srgbClr val="FFFFFF"/>
                </a:solidFill>
                <a:latin typeface="Impact"/>
                <a:ea typeface="Impact"/>
                <a:cs typeface="Impact"/>
                <a:sym typeface="Impact"/>
              </a:rPr>
              <a:t>THANK YOU</a:t>
            </a:r>
          </a:p>
        </p:txBody>
      </p:sp>
      <p:sp>
        <p:nvSpPr>
          <p:cNvPr name="Freeform 5" id="5"/>
          <p:cNvSpPr/>
          <p:nvPr/>
        </p:nvSpPr>
        <p:spPr>
          <a:xfrm flipH="false" flipV="false" rot="0">
            <a:off x="-2061965" y="-544170"/>
            <a:ext cx="7315200" cy="1839621"/>
          </a:xfrm>
          <a:custGeom>
            <a:avLst/>
            <a:gdLst/>
            <a:ahLst/>
            <a:cxnLst/>
            <a:rect r="r" b="b" t="t" l="l"/>
            <a:pathLst>
              <a:path h="1839621" w="7315200">
                <a:moveTo>
                  <a:pt x="0" y="0"/>
                </a:moveTo>
                <a:lnTo>
                  <a:pt x="7315200" y="0"/>
                </a:lnTo>
                <a:lnTo>
                  <a:pt x="7315200" y="1839621"/>
                </a:lnTo>
                <a:lnTo>
                  <a:pt x="0" y="18396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2377979" y="9050830"/>
            <a:ext cx="7315200" cy="1839621"/>
          </a:xfrm>
          <a:custGeom>
            <a:avLst/>
            <a:gdLst/>
            <a:ahLst/>
            <a:cxnLst/>
            <a:rect r="r" b="b" t="t" l="l"/>
            <a:pathLst>
              <a:path h="1839621" w="7315200">
                <a:moveTo>
                  <a:pt x="0" y="0"/>
                </a:moveTo>
                <a:lnTo>
                  <a:pt x="7315200" y="0"/>
                </a:lnTo>
                <a:lnTo>
                  <a:pt x="7315200" y="1839622"/>
                </a:lnTo>
                <a:lnTo>
                  <a:pt x="0" y="18396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7888519" y="3871797"/>
            <a:ext cx="2506706" cy="250670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7142" r="0" b="-7142"/>
              </a:stretch>
            </a:blipFill>
            <a:ln w="76200" cap="sq">
              <a:solidFill>
                <a:srgbClr val="F0A92D"/>
              </a:solidFill>
              <a:prstDash val="solid"/>
              <a:miter/>
            </a:ln>
          </p:spPr>
        </p:sp>
      </p:grpSp>
      <p:grpSp>
        <p:nvGrpSpPr>
          <p:cNvPr name="Group 5" id="5"/>
          <p:cNvGrpSpPr/>
          <p:nvPr/>
        </p:nvGrpSpPr>
        <p:grpSpPr>
          <a:xfrm rot="0">
            <a:off x="10776967" y="3871797"/>
            <a:ext cx="2506706" cy="250670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7142" r="0" b="-7142"/>
              </a:stretch>
            </a:blipFill>
            <a:ln w="76200" cap="sq">
              <a:solidFill>
                <a:srgbClr val="F0A92D"/>
              </a:solidFill>
              <a:prstDash val="solid"/>
              <a:miter/>
            </a:ln>
          </p:spPr>
        </p:sp>
      </p:grpSp>
      <p:sp>
        <p:nvSpPr>
          <p:cNvPr name="Freeform 7" id="7"/>
          <p:cNvSpPr/>
          <p:nvPr/>
        </p:nvSpPr>
        <p:spPr>
          <a:xfrm flipH="false" flipV="false" rot="0">
            <a:off x="14754440" y="240411"/>
            <a:ext cx="655581" cy="516121"/>
          </a:xfrm>
          <a:custGeom>
            <a:avLst/>
            <a:gdLst/>
            <a:ahLst/>
            <a:cxnLst/>
            <a:rect r="r" b="b" t="t" l="l"/>
            <a:pathLst>
              <a:path h="516121" w="655581">
                <a:moveTo>
                  <a:pt x="0" y="0"/>
                </a:moveTo>
                <a:lnTo>
                  <a:pt x="655581" y="0"/>
                </a:lnTo>
                <a:lnTo>
                  <a:pt x="655581" y="516121"/>
                </a:lnTo>
                <a:lnTo>
                  <a:pt x="0" y="5161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5388501" y="6955610"/>
            <a:ext cx="4230023" cy="4114800"/>
          </a:xfrm>
          <a:custGeom>
            <a:avLst/>
            <a:gdLst/>
            <a:ahLst/>
            <a:cxnLst/>
            <a:rect r="r" b="b" t="t" l="l"/>
            <a:pathLst>
              <a:path h="4114800" w="4230023">
                <a:moveTo>
                  <a:pt x="0" y="0"/>
                </a:moveTo>
                <a:lnTo>
                  <a:pt x="4230023" y="0"/>
                </a:lnTo>
                <a:lnTo>
                  <a:pt x="4230023"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true" flipV="true" rot="0">
            <a:off x="-1548376" y="-801185"/>
            <a:ext cx="4230023" cy="4114800"/>
          </a:xfrm>
          <a:custGeom>
            <a:avLst/>
            <a:gdLst/>
            <a:ahLst/>
            <a:cxnLst/>
            <a:rect r="r" b="b" t="t" l="l"/>
            <a:pathLst>
              <a:path h="4114800" w="4230023">
                <a:moveTo>
                  <a:pt x="4230023" y="4114800"/>
                </a:moveTo>
                <a:lnTo>
                  <a:pt x="0" y="4114800"/>
                </a:lnTo>
                <a:lnTo>
                  <a:pt x="0" y="0"/>
                </a:lnTo>
                <a:lnTo>
                  <a:pt x="4230023" y="0"/>
                </a:lnTo>
                <a:lnTo>
                  <a:pt x="4230023" y="411480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0" id="10"/>
          <p:cNvGrpSpPr/>
          <p:nvPr/>
        </p:nvGrpSpPr>
        <p:grpSpPr>
          <a:xfrm rot="0">
            <a:off x="1745147" y="3871797"/>
            <a:ext cx="2506706" cy="250670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0" t="-7869" r="0" b="-7869"/>
              </a:stretch>
            </a:blipFill>
            <a:ln w="76200" cap="sq">
              <a:solidFill>
                <a:srgbClr val="F0A92D"/>
              </a:solidFill>
              <a:prstDash val="solid"/>
              <a:miter/>
            </a:ln>
          </p:spPr>
        </p:sp>
      </p:grpSp>
      <p:grpSp>
        <p:nvGrpSpPr>
          <p:cNvPr name="Group 12" id="12"/>
          <p:cNvGrpSpPr/>
          <p:nvPr/>
        </p:nvGrpSpPr>
        <p:grpSpPr>
          <a:xfrm rot="0">
            <a:off x="4633595" y="3871797"/>
            <a:ext cx="2506706" cy="250670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0" t="-16666" r="0" b="-16666"/>
              </a:stretch>
            </a:blipFill>
            <a:ln w="76200" cap="sq">
              <a:solidFill>
                <a:srgbClr val="F0A92D"/>
              </a:solidFill>
              <a:prstDash val="solid"/>
              <a:miter/>
            </a:ln>
          </p:spPr>
        </p:sp>
      </p:grpSp>
      <p:grpSp>
        <p:nvGrpSpPr>
          <p:cNvPr name="Group 14" id="14"/>
          <p:cNvGrpSpPr/>
          <p:nvPr/>
        </p:nvGrpSpPr>
        <p:grpSpPr>
          <a:xfrm rot="0">
            <a:off x="14036147" y="3871797"/>
            <a:ext cx="2506706" cy="250670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l="0" t="-14251" r="0" b="-14251"/>
              </a:stretch>
            </a:blipFill>
            <a:ln w="76200" cap="sq">
              <a:solidFill>
                <a:srgbClr val="F0A92D"/>
              </a:solidFill>
              <a:prstDash val="solid"/>
              <a:miter/>
            </a:ln>
          </p:spPr>
        </p:sp>
      </p:grpSp>
      <p:sp>
        <p:nvSpPr>
          <p:cNvPr name="TextBox 16" id="16"/>
          <p:cNvSpPr txBox="true"/>
          <p:nvPr/>
        </p:nvSpPr>
        <p:spPr>
          <a:xfrm rot="0">
            <a:off x="5123368" y="1866751"/>
            <a:ext cx="8041264" cy="1415415"/>
          </a:xfrm>
          <a:prstGeom prst="rect">
            <a:avLst/>
          </a:prstGeom>
        </p:spPr>
        <p:txBody>
          <a:bodyPr anchor="t" rtlCol="false" tIns="0" lIns="0" bIns="0" rIns="0">
            <a:spAutoFit/>
          </a:bodyPr>
          <a:lstStyle/>
          <a:p>
            <a:pPr algn="ctr">
              <a:lnSpc>
                <a:spcPts val="8910"/>
              </a:lnSpc>
            </a:pPr>
            <a:r>
              <a:rPr lang="en-US" sz="9900">
                <a:solidFill>
                  <a:srgbClr val="F0A92D"/>
                </a:solidFill>
                <a:latin typeface="Impact"/>
                <a:ea typeface="Impact"/>
                <a:cs typeface="Impact"/>
                <a:sym typeface="Impact"/>
              </a:rPr>
              <a:t>MEET OUR TEAM</a:t>
            </a:r>
          </a:p>
        </p:txBody>
      </p:sp>
      <p:sp>
        <p:nvSpPr>
          <p:cNvPr name="TextBox 17" id="17"/>
          <p:cNvSpPr txBox="true"/>
          <p:nvPr/>
        </p:nvSpPr>
        <p:spPr>
          <a:xfrm rot="0">
            <a:off x="8070809" y="6575421"/>
            <a:ext cx="2142125" cy="404184"/>
          </a:xfrm>
          <a:prstGeom prst="rect">
            <a:avLst/>
          </a:prstGeom>
        </p:spPr>
        <p:txBody>
          <a:bodyPr anchor="t" rtlCol="false" tIns="0" lIns="0" bIns="0" rIns="0">
            <a:spAutoFit/>
          </a:bodyPr>
          <a:lstStyle/>
          <a:p>
            <a:pPr algn="ctr">
              <a:lnSpc>
                <a:spcPts val="2499"/>
              </a:lnSpc>
            </a:pPr>
            <a:r>
              <a:rPr lang="en-US" sz="2777" spc="-55">
                <a:solidFill>
                  <a:srgbClr val="F0A92D"/>
                </a:solidFill>
                <a:latin typeface="Impact"/>
                <a:ea typeface="Impact"/>
                <a:cs typeface="Impact"/>
                <a:sym typeface="Impact"/>
              </a:rPr>
              <a:t>AIMAN</a:t>
            </a:r>
          </a:p>
        </p:txBody>
      </p:sp>
      <p:sp>
        <p:nvSpPr>
          <p:cNvPr name="TextBox 18" id="18"/>
          <p:cNvSpPr txBox="true"/>
          <p:nvPr/>
        </p:nvSpPr>
        <p:spPr>
          <a:xfrm rot="0">
            <a:off x="8606811" y="6931981"/>
            <a:ext cx="1070120" cy="510160"/>
          </a:xfrm>
          <a:prstGeom prst="rect">
            <a:avLst/>
          </a:prstGeom>
        </p:spPr>
        <p:txBody>
          <a:bodyPr anchor="t" rtlCol="false" tIns="0" lIns="0" bIns="0" rIns="0">
            <a:spAutoFit/>
          </a:bodyPr>
          <a:lstStyle/>
          <a:p>
            <a:pPr algn="ctr">
              <a:lnSpc>
                <a:spcPts val="1999"/>
              </a:lnSpc>
            </a:pPr>
            <a:r>
              <a:rPr lang="en-US" sz="1428" i="true">
                <a:solidFill>
                  <a:srgbClr val="FFFFFF"/>
                </a:solidFill>
                <a:latin typeface="Poppins Italics"/>
                <a:ea typeface="Poppins Italics"/>
                <a:cs typeface="Poppins Italics"/>
                <a:sym typeface="Poppins Italics"/>
              </a:rPr>
              <a:t>PROJECT MANAGER</a:t>
            </a:r>
          </a:p>
        </p:txBody>
      </p:sp>
      <p:sp>
        <p:nvSpPr>
          <p:cNvPr name="TextBox 19" id="19"/>
          <p:cNvSpPr txBox="true"/>
          <p:nvPr/>
        </p:nvSpPr>
        <p:spPr>
          <a:xfrm rot="0">
            <a:off x="10959257" y="6575421"/>
            <a:ext cx="2142125" cy="404184"/>
          </a:xfrm>
          <a:prstGeom prst="rect">
            <a:avLst/>
          </a:prstGeom>
        </p:spPr>
        <p:txBody>
          <a:bodyPr anchor="t" rtlCol="false" tIns="0" lIns="0" bIns="0" rIns="0">
            <a:spAutoFit/>
          </a:bodyPr>
          <a:lstStyle/>
          <a:p>
            <a:pPr algn="ctr">
              <a:lnSpc>
                <a:spcPts val="2499"/>
              </a:lnSpc>
            </a:pPr>
            <a:r>
              <a:rPr lang="en-US" sz="2777" spc="-55">
                <a:solidFill>
                  <a:srgbClr val="F0A92D"/>
                </a:solidFill>
                <a:latin typeface="Impact"/>
                <a:ea typeface="Impact"/>
                <a:cs typeface="Impact"/>
                <a:sym typeface="Impact"/>
              </a:rPr>
              <a:t>ASYRAF</a:t>
            </a:r>
          </a:p>
        </p:txBody>
      </p:sp>
      <p:sp>
        <p:nvSpPr>
          <p:cNvPr name="TextBox 20" id="20"/>
          <p:cNvSpPr txBox="true"/>
          <p:nvPr/>
        </p:nvSpPr>
        <p:spPr>
          <a:xfrm rot="0">
            <a:off x="11495259" y="6931981"/>
            <a:ext cx="1070120" cy="510160"/>
          </a:xfrm>
          <a:prstGeom prst="rect">
            <a:avLst/>
          </a:prstGeom>
        </p:spPr>
        <p:txBody>
          <a:bodyPr anchor="t" rtlCol="false" tIns="0" lIns="0" bIns="0" rIns="0">
            <a:spAutoFit/>
          </a:bodyPr>
          <a:lstStyle/>
          <a:p>
            <a:pPr algn="ctr">
              <a:lnSpc>
                <a:spcPts val="1999"/>
              </a:lnSpc>
            </a:pPr>
            <a:r>
              <a:rPr lang="en-US" sz="1428" i="true">
                <a:solidFill>
                  <a:srgbClr val="FFFFFF"/>
                </a:solidFill>
                <a:latin typeface="Poppins Italics"/>
                <a:ea typeface="Poppins Italics"/>
                <a:cs typeface="Poppins Italics"/>
                <a:sym typeface="Poppins Italics"/>
              </a:rPr>
              <a:t>SYSTEM DESIGN</a:t>
            </a:r>
          </a:p>
        </p:txBody>
      </p:sp>
      <p:sp>
        <p:nvSpPr>
          <p:cNvPr name="TextBox 21" id="21"/>
          <p:cNvSpPr txBox="true"/>
          <p:nvPr/>
        </p:nvSpPr>
        <p:spPr>
          <a:xfrm rot="0">
            <a:off x="15615117" y="269820"/>
            <a:ext cx="2425368" cy="495402"/>
          </a:xfrm>
          <a:prstGeom prst="rect">
            <a:avLst/>
          </a:prstGeom>
        </p:spPr>
        <p:txBody>
          <a:bodyPr anchor="t" rtlCol="false" tIns="0" lIns="0" bIns="0" rIns="0">
            <a:spAutoFit/>
          </a:bodyPr>
          <a:lstStyle/>
          <a:p>
            <a:pPr algn="l">
              <a:lnSpc>
                <a:spcPts val="3152"/>
              </a:lnSpc>
            </a:pPr>
            <a:r>
              <a:rPr lang="en-US" sz="3502">
                <a:solidFill>
                  <a:srgbClr val="FFFFFF"/>
                </a:solidFill>
                <a:latin typeface="Impact"/>
                <a:ea typeface="Impact"/>
                <a:cs typeface="Impact"/>
                <a:sym typeface="Impact"/>
              </a:rPr>
              <a:t>QUICKGRILL</a:t>
            </a:r>
          </a:p>
        </p:txBody>
      </p:sp>
      <p:sp>
        <p:nvSpPr>
          <p:cNvPr name="TextBox 22" id="22"/>
          <p:cNvSpPr txBox="true"/>
          <p:nvPr/>
        </p:nvSpPr>
        <p:spPr>
          <a:xfrm rot="0">
            <a:off x="1927438" y="6575421"/>
            <a:ext cx="2142125" cy="404184"/>
          </a:xfrm>
          <a:prstGeom prst="rect">
            <a:avLst/>
          </a:prstGeom>
        </p:spPr>
        <p:txBody>
          <a:bodyPr anchor="t" rtlCol="false" tIns="0" lIns="0" bIns="0" rIns="0">
            <a:spAutoFit/>
          </a:bodyPr>
          <a:lstStyle/>
          <a:p>
            <a:pPr algn="ctr">
              <a:lnSpc>
                <a:spcPts val="2499"/>
              </a:lnSpc>
            </a:pPr>
            <a:r>
              <a:rPr lang="en-US" sz="2777" spc="-55">
                <a:solidFill>
                  <a:srgbClr val="F0A92D"/>
                </a:solidFill>
                <a:latin typeface="Impact"/>
                <a:ea typeface="Impact"/>
                <a:cs typeface="Impact"/>
                <a:sym typeface="Impact"/>
              </a:rPr>
              <a:t>FARIS</a:t>
            </a:r>
          </a:p>
        </p:txBody>
      </p:sp>
      <p:sp>
        <p:nvSpPr>
          <p:cNvPr name="TextBox 23" id="23"/>
          <p:cNvSpPr txBox="true"/>
          <p:nvPr/>
        </p:nvSpPr>
        <p:spPr>
          <a:xfrm rot="0">
            <a:off x="2463440" y="6931981"/>
            <a:ext cx="1070120" cy="510160"/>
          </a:xfrm>
          <a:prstGeom prst="rect">
            <a:avLst/>
          </a:prstGeom>
        </p:spPr>
        <p:txBody>
          <a:bodyPr anchor="t" rtlCol="false" tIns="0" lIns="0" bIns="0" rIns="0">
            <a:spAutoFit/>
          </a:bodyPr>
          <a:lstStyle/>
          <a:p>
            <a:pPr algn="ctr">
              <a:lnSpc>
                <a:spcPts val="1999"/>
              </a:lnSpc>
            </a:pPr>
            <a:r>
              <a:rPr lang="en-US" sz="1428" i="true">
                <a:solidFill>
                  <a:srgbClr val="FFFFFF"/>
                </a:solidFill>
                <a:latin typeface="Poppins Italics"/>
                <a:ea typeface="Poppins Italics"/>
                <a:cs typeface="Poppins Italics"/>
                <a:sym typeface="Poppins Italics"/>
              </a:rPr>
              <a:t>FRONT END DEVELOPER</a:t>
            </a:r>
          </a:p>
        </p:txBody>
      </p:sp>
      <p:sp>
        <p:nvSpPr>
          <p:cNvPr name="TextBox 24" id="24"/>
          <p:cNvSpPr txBox="true"/>
          <p:nvPr/>
        </p:nvSpPr>
        <p:spPr>
          <a:xfrm rot="0">
            <a:off x="4815886" y="6575421"/>
            <a:ext cx="2142125" cy="404184"/>
          </a:xfrm>
          <a:prstGeom prst="rect">
            <a:avLst/>
          </a:prstGeom>
        </p:spPr>
        <p:txBody>
          <a:bodyPr anchor="t" rtlCol="false" tIns="0" lIns="0" bIns="0" rIns="0">
            <a:spAutoFit/>
          </a:bodyPr>
          <a:lstStyle/>
          <a:p>
            <a:pPr algn="ctr">
              <a:lnSpc>
                <a:spcPts val="2499"/>
              </a:lnSpc>
            </a:pPr>
            <a:r>
              <a:rPr lang="en-US" sz="2777" spc="-55">
                <a:solidFill>
                  <a:srgbClr val="F0A92D"/>
                </a:solidFill>
                <a:latin typeface="Impact"/>
                <a:ea typeface="Impact"/>
                <a:cs typeface="Impact"/>
                <a:sym typeface="Impact"/>
              </a:rPr>
              <a:t>ILHAM</a:t>
            </a:r>
          </a:p>
        </p:txBody>
      </p:sp>
      <p:sp>
        <p:nvSpPr>
          <p:cNvPr name="TextBox 25" id="25"/>
          <p:cNvSpPr txBox="true"/>
          <p:nvPr/>
        </p:nvSpPr>
        <p:spPr>
          <a:xfrm rot="0">
            <a:off x="5351888" y="6931981"/>
            <a:ext cx="1070120" cy="510160"/>
          </a:xfrm>
          <a:prstGeom prst="rect">
            <a:avLst/>
          </a:prstGeom>
        </p:spPr>
        <p:txBody>
          <a:bodyPr anchor="t" rtlCol="false" tIns="0" lIns="0" bIns="0" rIns="0">
            <a:spAutoFit/>
          </a:bodyPr>
          <a:lstStyle/>
          <a:p>
            <a:pPr algn="ctr">
              <a:lnSpc>
                <a:spcPts val="1999"/>
              </a:lnSpc>
            </a:pPr>
            <a:r>
              <a:rPr lang="en-US" sz="1428" i="true">
                <a:solidFill>
                  <a:srgbClr val="FFFFFF"/>
                </a:solidFill>
                <a:latin typeface="Poppins Italics"/>
                <a:ea typeface="Poppins Italics"/>
                <a:cs typeface="Poppins Italics"/>
                <a:sym typeface="Poppins Italics"/>
              </a:rPr>
              <a:t>SYSTEM ANALYST</a:t>
            </a:r>
          </a:p>
        </p:txBody>
      </p:sp>
      <p:sp>
        <p:nvSpPr>
          <p:cNvPr name="TextBox 26" id="26"/>
          <p:cNvSpPr txBox="true"/>
          <p:nvPr/>
        </p:nvSpPr>
        <p:spPr>
          <a:xfrm rot="0">
            <a:off x="14218437" y="6575421"/>
            <a:ext cx="2142125" cy="404184"/>
          </a:xfrm>
          <a:prstGeom prst="rect">
            <a:avLst/>
          </a:prstGeom>
        </p:spPr>
        <p:txBody>
          <a:bodyPr anchor="t" rtlCol="false" tIns="0" lIns="0" bIns="0" rIns="0">
            <a:spAutoFit/>
          </a:bodyPr>
          <a:lstStyle/>
          <a:p>
            <a:pPr algn="ctr">
              <a:lnSpc>
                <a:spcPts val="2499"/>
              </a:lnSpc>
            </a:pPr>
            <a:r>
              <a:rPr lang="en-US" sz="2777" spc="-55">
                <a:solidFill>
                  <a:srgbClr val="F0A92D"/>
                </a:solidFill>
                <a:latin typeface="Impact"/>
                <a:ea typeface="Impact"/>
                <a:cs typeface="Impact"/>
                <a:sym typeface="Impact"/>
              </a:rPr>
              <a:t>ALEXANDER</a:t>
            </a:r>
          </a:p>
        </p:txBody>
      </p:sp>
      <p:sp>
        <p:nvSpPr>
          <p:cNvPr name="TextBox 27" id="27"/>
          <p:cNvSpPr txBox="true"/>
          <p:nvPr/>
        </p:nvSpPr>
        <p:spPr>
          <a:xfrm rot="0">
            <a:off x="14754440" y="6931981"/>
            <a:ext cx="1070120" cy="510160"/>
          </a:xfrm>
          <a:prstGeom prst="rect">
            <a:avLst/>
          </a:prstGeom>
        </p:spPr>
        <p:txBody>
          <a:bodyPr anchor="t" rtlCol="false" tIns="0" lIns="0" bIns="0" rIns="0">
            <a:spAutoFit/>
          </a:bodyPr>
          <a:lstStyle/>
          <a:p>
            <a:pPr algn="ctr">
              <a:lnSpc>
                <a:spcPts val="1999"/>
              </a:lnSpc>
            </a:pPr>
            <a:r>
              <a:rPr lang="en-US" sz="1428" i="true">
                <a:solidFill>
                  <a:srgbClr val="FFFFFF"/>
                </a:solidFill>
                <a:latin typeface="Poppins Italics"/>
                <a:ea typeface="Poppins Italics"/>
                <a:cs typeface="Poppins Italics"/>
                <a:sym typeface="Poppins Italics"/>
              </a:rPr>
              <a:t>BACK END DEVELOPER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7952841"/>
            <a:ext cx="18288000" cy="3658870"/>
          </a:xfrm>
          <a:custGeom>
            <a:avLst/>
            <a:gdLst/>
            <a:ahLst/>
            <a:cxnLst/>
            <a:rect r="r" b="b" t="t" l="l"/>
            <a:pathLst>
              <a:path h="3658870" w="18288000">
                <a:moveTo>
                  <a:pt x="0" y="0"/>
                </a:moveTo>
                <a:lnTo>
                  <a:pt x="18288000" y="0"/>
                </a:lnTo>
                <a:lnTo>
                  <a:pt x="18288000" y="3658870"/>
                </a:lnTo>
                <a:lnTo>
                  <a:pt x="0" y="3658870"/>
                </a:lnTo>
                <a:lnTo>
                  <a:pt x="0" y="0"/>
                </a:lnTo>
                <a:close/>
              </a:path>
            </a:pathLst>
          </a:custGeom>
          <a:blipFill>
            <a:blip r:embed="rId3"/>
            <a:stretch>
              <a:fillRect l="0" t="-366003" r="0" b="-33822"/>
            </a:stretch>
          </a:blipFill>
        </p:spPr>
      </p:sp>
      <p:sp>
        <p:nvSpPr>
          <p:cNvPr name="Freeform 4" id="4"/>
          <p:cNvSpPr/>
          <p:nvPr/>
        </p:nvSpPr>
        <p:spPr>
          <a:xfrm flipH="false" flipV="false" rot="0">
            <a:off x="-607763" y="1908175"/>
            <a:ext cx="8583271" cy="7435259"/>
          </a:xfrm>
          <a:custGeom>
            <a:avLst/>
            <a:gdLst/>
            <a:ahLst/>
            <a:cxnLst/>
            <a:rect r="r" b="b" t="t" l="l"/>
            <a:pathLst>
              <a:path h="7435259" w="8583271">
                <a:moveTo>
                  <a:pt x="0" y="0"/>
                </a:moveTo>
                <a:lnTo>
                  <a:pt x="8583272" y="0"/>
                </a:lnTo>
                <a:lnTo>
                  <a:pt x="8583272" y="7435259"/>
                </a:lnTo>
                <a:lnTo>
                  <a:pt x="0" y="7435259"/>
                </a:lnTo>
                <a:lnTo>
                  <a:pt x="0" y="0"/>
                </a:lnTo>
                <a:close/>
              </a:path>
            </a:pathLst>
          </a:custGeom>
          <a:blipFill>
            <a:blip r:embed="rId4"/>
            <a:stretch>
              <a:fillRect l="0" t="0" r="0" b="0"/>
            </a:stretch>
          </a:blipFill>
        </p:spPr>
      </p:sp>
      <p:sp>
        <p:nvSpPr>
          <p:cNvPr name="Freeform 5" id="5"/>
          <p:cNvSpPr/>
          <p:nvPr/>
        </p:nvSpPr>
        <p:spPr>
          <a:xfrm flipH="false" flipV="false" rot="0">
            <a:off x="-1226515" y="6429413"/>
            <a:ext cx="5085297" cy="3046856"/>
          </a:xfrm>
          <a:custGeom>
            <a:avLst/>
            <a:gdLst/>
            <a:ahLst/>
            <a:cxnLst/>
            <a:rect r="r" b="b" t="t" l="l"/>
            <a:pathLst>
              <a:path h="3046856" w="5085297">
                <a:moveTo>
                  <a:pt x="0" y="0"/>
                </a:moveTo>
                <a:lnTo>
                  <a:pt x="5085297" y="0"/>
                </a:lnTo>
                <a:lnTo>
                  <a:pt x="5085297" y="3046856"/>
                </a:lnTo>
                <a:lnTo>
                  <a:pt x="0" y="30468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8943184" y="685800"/>
            <a:ext cx="8316116" cy="723900"/>
          </a:xfrm>
          <a:prstGeom prst="rect">
            <a:avLst/>
          </a:prstGeom>
        </p:spPr>
        <p:txBody>
          <a:bodyPr anchor="t" rtlCol="false" tIns="0" lIns="0" bIns="0" rIns="0">
            <a:spAutoFit/>
          </a:bodyPr>
          <a:lstStyle/>
          <a:p>
            <a:pPr algn="ctr">
              <a:lnSpc>
                <a:spcPts val="4500"/>
              </a:lnSpc>
            </a:pPr>
            <a:r>
              <a:rPr lang="en-US" sz="5000">
                <a:solidFill>
                  <a:srgbClr val="F0A92D"/>
                </a:solidFill>
                <a:latin typeface="Impact"/>
                <a:ea typeface="Impact"/>
                <a:cs typeface="Impact"/>
                <a:sym typeface="Impact"/>
              </a:rPr>
              <a:t>PROJECT BACKGROUND</a:t>
            </a:r>
          </a:p>
        </p:txBody>
      </p:sp>
      <p:sp>
        <p:nvSpPr>
          <p:cNvPr name="Freeform 7" id="7"/>
          <p:cNvSpPr/>
          <p:nvPr/>
        </p:nvSpPr>
        <p:spPr>
          <a:xfrm flipH="true" flipV="false" rot="0">
            <a:off x="2890212" y="1369184"/>
            <a:ext cx="5085297" cy="3046856"/>
          </a:xfrm>
          <a:custGeom>
            <a:avLst/>
            <a:gdLst/>
            <a:ahLst/>
            <a:cxnLst/>
            <a:rect r="r" b="b" t="t" l="l"/>
            <a:pathLst>
              <a:path h="3046856" w="5085297">
                <a:moveTo>
                  <a:pt x="5085297" y="0"/>
                </a:moveTo>
                <a:lnTo>
                  <a:pt x="0" y="0"/>
                </a:lnTo>
                <a:lnTo>
                  <a:pt x="0" y="3046857"/>
                </a:lnTo>
                <a:lnTo>
                  <a:pt x="5085297" y="3046857"/>
                </a:lnTo>
                <a:lnTo>
                  <a:pt x="5085297"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8894836" y="1653908"/>
            <a:ext cx="8364464" cy="4587875"/>
          </a:xfrm>
          <a:prstGeom prst="rect">
            <a:avLst/>
          </a:prstGeom>
        </p:spPr>
        <p:txBody>
          <a:bodyPr anchor="t" rtlCol="false" tIns="0" lIns="0" bIns="0" rIns="0">
            <a:spAutoFit/>
          </a:bodyPr>
          <a:lstStyle/>
          <a:p>
            <a:pPr algn="just">
              <a:lnSpc>
                <a:spcPts val="2799"/>
              </a:lnSpc>
            </a:pPr>
            <a:r>
              <a:rPr lang="en-US" sz="1999">
                <a:solidFill>
                  <a:srgbClr val="FFFFFF"/>
                </a:solidFill>
                <a:latin typeface="Poppins"/>
                <a:ea typeface="Poppins"/>
                <a:cs typeface="Poppins"/>
                <a:sym typeface="Poppins"/>
              </a:rPr>
              <a:t>The modern food and beverage industry is rapidly evolving, with increasing demand for convenience and accessibility. To address these needs, the proposed system integrates burger ordering, stall vendor management, and administrative oversight into a single platform. Customers can conveniently browse menus, order burgers, add items to their cart, and make payments. Aspiring stall vendors can use the system to register and manage their stalls, add menus, and monitor orders. Administrators oversee the platform’s operations, including approving stall applications and managing users and stalls. This system aims to bridge the gap between food enthusiasts, small business owners, and system administrators, fostering a streamlined and efficient experience.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7952841"/>
            <a:ext cx="18288000" cy="3658870"/>
          </a:xfrm>
          <a:custGeom>
            <a:avLst/>
            <a:gdLst/>
            <a:ahLst/>
            <a:cxnLst/>
            <a:rect r="r" b="b" t="t" l="l"/>
            <a:pathLst>
              <a:path h="3658870" w="18288000">
                <a:moveTo>
                  <a:pt x="0" y="0"/>
                </a:moveTo>
                <a:lnTo>
                  <a:pt x="18288000" y="0"/>
                </a:lnTo>
                <a:lnTo>
                  <a:pt x="18288000" y="3658870"/>
                </a:lnTo>
                <a:lnTo>
                  <a:pt x="0" y="3658870"/>
                </a:lnTo>
                <a:lnTo>
                  <a:pt x="0" y="0"/>
                </a:lnTo>
                <a:close/>
              </a:path>
            </a:pathLst>
          </a:custGeom>
          <a:blipFill>
            <a:blip r:embed="rId3"/>
            <a:stretch>
              <a:fillRect l="0" t="-366003" r="0" b="-33822"/>
            </a:stretch>
          </a:blipFill>
        </p:spPr>
      </p:sp>
      <p:sp>
        <p:nvSpPr>
          <p:cNvPr name="Freeform 4" id="4"/>
          <p:cNvSpPr/>
          <p:nvPr/>
        </p:nvSpPr>
        <p:spPr>
          <a:xfrm flipH="false" flipV="false" rot="0">
            <a:off x="-607763" y="1908175"/>
            <a:ext cx="8583271" cy="7435259"/>
          </a:xfrm>
          <a:custGeom>
            <a:avLst/>
            <a:gdLst/>
            <a:ahLst/>
            <a:cxnLst/>
            <a:rect r="r" b="b" t="t" l="l"/>
            <a:pathLst>
              <a:path h="7435259" w="8583271">
                <a:moveTo>
                  <a:pt x="0" y="0"/>
                </a:moveTo>
                <a:lnTo>
                  <a:pt x="8583272" y="0"/>
                </a:lnTo>
                <a:lnTo>
                  <a:pt x="8583272" y="7435259"/>
                </a:lnTo>
                <a:lnTo>
                  <a:pt x="0" y="7435259"/>
                </a:lnTo>
                <a:lnTo>
                  <a:pt x="0" y="0"/>
                </a:lnTo>
                <a:close/>
              </a:path>
            </a:pathLst>
          </a:custGeom>
          <a:blipFill>
            <a:blip r:embed="rId4"/>
            <a:stretch>
              <a:fillRect l="0" t="0" r="0" b="0"/>
            </a:stretch>
          </a:blipFill>
        </p:spPr>
      </p:sp>
      <p:sp>
        <p:nvSpPr>
          <p:cNvPr name="Freeform 5" id="5"/>
          <p:cNvSpPr/>
          <p:nvPr/>
        </p:nvSpPr>
        <p:spPr>
          <a:xfrm flipH="false" flipV="false" rot="0">
            <a:off x="-1226515" y="6429413"/>
            <a:ext cx="5085297" cy="3046856"/>
          </a:xfrm>
          <a:custGeom>
            <a:avLst/>
            <a:gdLst/>
            <a:ahLst/>
            <a:cxnLst/>
            <a:rect r="r" b="b" t="t" l="l"/>
            <a:pathLst>
              <a:path h="3046856" w="5085297">
                <a:moveTo>
                  <a:pt x="0" y="0"/>
                </a:moveTo>
                <a:lnTo>
                  <a:pt x="5085297" y="0"/>
                </a:lnTo>
                <a:lnTo>
                  <a:pt x="5085297" y="3046856"/>
                </a:lnTo>
                <a:lnTo>
                  <a:pt x="0" y="30468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8943184" y="685800"/>
            <a:ext cx="8316116" cy="723900"/>
          </a:xfrm>
          <a:prstGeom prst="rect">
            <a:avLst/>
          </a:prstGeom>
        </p:spPr>
        <p:txBody>
          <a:bodyPr anchor="t" rtlCol="false" tIns="0" lIns="0" bIns="0" rIns="0">
            <a:spAutoFit/>
          </a:bodyPr>
          <a:lstStyle/>
          <a:p>
            <a:pPr algn="ctr">
              <a:lnSpc>
                <a:spcPts val="4500"/>
              </a:lnSpc>
            </a:pPr>
            <a:r>
              <a:rPr lang="en-US" sz="5000">
                <a:solidFill>
                  <a:srgbClr val="F0A92D"/>
                </a:solidFill>
                <a:latin typeface="Impact"/>
                <a:ea typeface="Impact"/>
                <a:cs typeface="Impact"/>
                <a:sym typeface="Impact"/>
              </a:rPr>
              <a:t>PROBLEM STATEMENT</a:t>
            </a:r>
          </a:p>
        </p:txBody>
      </p:sp>
      <p:sp>
        <p:nvSpPr>
          <p:cNvPr name="Freeform 7" id="7"/>
          <p:cNvSpPr/>
          <p:nvPr/>
        </p:nvSpPr>
        <p:spPr>
          <a:xfrm flipH="true" flipV="false" rot="0">
            <a:off x="2890212" y="1369184"/>
            <a:ext cx="5085297" cy="3046856"/>
          </a:xfrm>
          <a:custGeom>
            <a:avLst/>
            <a:gdLst/>
            <a:ahLst/>
            <a:cxnLst/>
            <a:rect r="r" b="b" t="t" l="l"/>
            <a:pathLst>
              <a:path h="3046856" w="5085297">
                <a:moveTo>
                  <a:pt x="5085297" y="0"/>
                </a:moveTo>
                <a:lnTo>
                  <a:pt x="0" y="0"/>
                </a:lnTo>
                <a:lnTo>
                  <a:pt x="0" y="3046857"/>
                </a:lnTo>
                <a:lnTo>
                  <a:pt x="5085297" y="3046857"/>
                </a:lnTo>
                <a:lnTo>
                  <a:pt x="5085297"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8894836" y="1653908"/>
            <a:ext cx="8364464" cy="4940300"/>
          </a:xfrm>
          <a:prstGeom prst="rect">
            <a:avLst/>
          </a:prstGeom>
        </p:spPr>
        <p:txBody>
          <a:bodyPr anchor="t" rtlCol="false" tIns="0" lIns="0" bIns="0" rIns="0">
            <a:spAutoFit/>
          </a:bodyPr>
          <a:lstStyle/>
          <a:p>
            <a:pPr algn="just">
              <a:lnSpc>
                <a:spcPts val="2799"/>
              </a:lnSpc>
            </a:pPr>
            <a:r>
              <a:rPr lang="en-US" sz="1999">
                <a:solidFill>
                  <a:srgbClr val="FFFFFF"/>
                </a:solidFill>
                <a:latin typeface="Poppins"/>
                <a:ea typeface="Poppins"/>
                <a:cs typeface="Poppins"/>
                <a:sym typeface="Poppins"/>
              </a:rPr>
              <a:t>The food and beverage industry faces significant challenges in providing efficient and seamless experiences for both customers and stall vendors. Customers often encounter difficulties with manual ordering systems that lack convenience, flexibility, and real-time updates on menus and availability. Stall vendors, particularly small-scale entrepreneurs, struggle to manage their stalls effectively due to the absence of unified tools for registering stalls, managing menus, and tracking orders. Additionally, administrators face time-consuming and error-prone processes when managing user accounts, approving stall applications, and overseeing platform operations. These challenges highlight the need for an integrated system that connects customers, stall vendors, and administrators, fostering a streamlined and efficient ecosystem for all stakeholders.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1998558">
            <a:off x="16163414" y="4053655"/>
            <a:ext cx="4258984" cy="2530657"/>
          </a:xfrm>
          <a:custGeom>
            <a:avLst/>
            <a:gdLst/>
            <a:ahLst/>
            <a:cxnLst/>
            <a:rect r="r" b="b" t="t" l="l"/>
            <a:pathLst>
              <a:path h="2530657" w="4258984">
                <a:moveTo>
                  <a:pt x="0" y="0"/>
                </a:moveTo>
                <a:lnTo>
                  <a:pt x="4258983" y="0"/>
                </a:lnTo>
                <a:lnTo>
                  <a:pt x="4258983" y="2530657"/>
                </a:lnTo>
                <a:lnTo>
                  <a:pt x="0" y="2530657"/>
                </a:lnTo>
                <a:lnTo>
                  <a:pt x="0" y="0"/>
                </a:lnTo>
                <a:close/>
              </a:path>
            </a:pathLst>
          </a:custGeom>
          <a:blipFill>
            <a:blip r:embed="rId3"/>
            <a:stretch>
              <a:fillRect l="0" t="0" r="0" b="0"/>
            </a:stretch>
          </a:blipFill>
        </p:spPr>
      </p:sp>
      <p:sp>
        <p:nvSpPr>
          <p:cNvPr name="TextBox 4" id="4"/>
          <p:cNvSpPr txBox="true"/>
          <p:nvPr/>
        </p:nvSpPr>
        <p:spPr>
          <a:xfrm rot="0">
            <a:off x="5391043" y="1809797"/>
            <a:ext cx="7505915" cy="1219213"/>
          </a:xfrm>
          <a:prstGeom prst="rect">
            <a:avLst/>
          </a:prstGeom>
        </p:spPr>
        <p:txBody>
          <a:bodyPr anchor="t" rtlCol="false" tIns="0" lIns="0" bIns="0" rIns="0">
            <a:spAutoFit/>
          </a:bodyPr>
          <a:lstStyle/>
          <a:p>
            <a:pPr algn="ctr">
              <a:lnSpc>
                <a:spcPts val="7650"/>
              </a:lnSpc>
            </a:pPr>
            <a:r>
              <a:rPr lang="en-US" sz="8500">
                <a:solidFill>
                  <a:srgbClr val="F0A92D"/>
                </a:solidFill>
                <a:latin typeface="Impact"/>
                <a:ea typeface="Impact"/>
                <a:cs typeface="Impact"/>
                <a:sym typeface="Impact"/>
              </a:rPr>
              <a:t>PROJECT SCOPE</a:t>
            </a:r>
          </a:p>
        </p:txBody>
      </p:sp>
      <p:sp>
        <p:nvSpPr>
          <p:cNvPr name="Freeform 5" id="5"/>
          <p:cNvSpPr/>
          <p:nvPr/>
        </p:nvSpPr>
        <p:spPr>
          <a:xfrm flipH="false" flipV="false" rot="-881588">
            <a:off x="5882768" y="8760289"/>
            <a:ext cx="4258984" cy="2530657"/>
          </a:xfrm>
          <a:custGeom>
            <a:avLst/>
            <a:gdLst/>
            <a:ahLst/>
            <a:cxnLst/>
            <a:rect r="r" b="b" t="t" l="l"/>
            <a:pathLst>
              <a:path h="2530657" w="4258984">
                <a:moveTo>
                  <a:pt x="0" y="0"/>
                </a:moveTo>
                <a:lnTo>
                  <a:pt x="4258983" y="0"/>
                </a:lnTo>
                <a:lnTo>
                  <a:pt x="4258983" y="2530657"/>
                </a:lnTo>
                <a:lnTo>
                  <a:pt x="0" y="2530657"/>
                </a:lnTo>
                <a:lnTo>
                  <a:pt x="0" y="0"/>
                </a:lnTo>
                <a:close/>
              </a:path>
            </a:pathLst>
          </a:custGeom>
          <a:blipFill>
            <a:blip r:embed="rId3"/>
            <a:stretch>
              <a:fillRect l="0" t="0" r="0" b="0"/>
            </a:stretch>
          </a:blipFill>
        </p:spPr>
      </p:sp>
      <p:sp>
        <p:nvSpPr>
          <p:cNvPr name="Freeform 6" id="6"/>
          <p:cNvSpPr/>
          <p:nvPr/>
        </p:nvSpPr>
        <p:spPr>
          <a:xfrm flipH="false" flipV="false" rot="-881588">
            <a:off x="-1461307" y="-236628"/>
            <a:ext cx="4258984" cy="2530657"/>
          </a:xfrm>
          <a:custGeom>
            <a:avLst/>
            <a:gdLst/>
            <a:ahLst/>
            <a:cxnLst/>
            <a:rect r="r" b="b" t="t" l="l"/>
            <a:pathLst>
              <a:path h="2530657" w="4258984">
                <a:moveTo>
                  <a:pt x="0" y="0"/>
                </a:moveTo>
                <a:lnTo>
                  <a:pt x="4258983" y="0"/>
                </a:lnTo>
                <a:lnTo>
                  <a:pt x="4258983" y="2530656"/>
                </a:lnTo>
                <a:lnTo>
                  <a:pt x="0" y="2530656"/>
                </a:lnTo>
                <a:lnTo>
                  <a:pt x="0" y="0"/>
                </a:lnTo>
                <a:close/>
              </a:path>
            </a:pathLst>
          </a:custGeom>
          <a:blipFill>
            <a:blip r:embed="rId3"/>
            <a:stretch>
              <a:fillRect l="0" t="0" r="0" b="0"/>
            </a:stretch>
          </a:blipFill>
        </p:spPr>
      </p:sp>
      <p:sp>
        <p:nvSpPr>
          <p:cNvPr name="Freeform 7" id="7"/>
          <p:cNvSpPr/>
          <p:nvPr/>
        </p:nvSpPr>
        <p:spPr>
          <a:xfrm flipH="true" flipV="false" rot="0">
            <a:off x="-1513948" y="8256817"/>
            <a:ext cx="5085297" cy="3046856"/>
          </a:xfrm>
          <a:custGeom>
            <a:avLst/>
            <a:gdLst/>
            <a:ahLst/>
            <a:cxnLst/>
            <a:rect r="r" b="b" t="t" l="l"/>
            <a:pathLst>
              <a:path h="3046856" w="5085297">
                <a:moveTo>
                  <a:pt x="5085296" y="0"/>
                </a:moveTo>
                <a:lnTo>
                  <a:pt x="0" y="0"/>
                </a:lnTo>
                <a:lnTo>
                  <a:pt x="0" y="3046856"/>
                </a:lnTo>
                <a:lnTo>
                  <a:pt x="5085296" y="3046856"/>
                </a:lnTo>
                <a:lnTo>
                  <a:pt x="508529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true" rot="0">
            <a:off x="15589785" y="-665553"/>
            <a:ext cx="5085297" cy="3046856"/>
          </a:xfrm>
          <a:custGeom>
            <a:avLst/>
            <a:gdLst/>
            <a:ahLst/>
            <a:cxnLst/>
            <a:rect r="r" b="b" t="t" l="l"/>
            <a:pathLst>
              <a:path h="3046856" w="5085297">
                <a:moveTo>
                  <a:pt x="0" y="3046857"/>
                </a:moveTo>
                <a:lnTo>
                  <a:pt x="5085296" y="3046857"/>
                </a:lnTo>
                <a:lnTo>
                  <a:pt x="5085296" y="0"/>
                </a:lnTo>
                <a:lnTo>
                  <a:pt x="0" y="0"/>
                </a:lnTo>
                <a:lnTo>
                  <a:pt x="0" y="304685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2004442" y="3705977"/>
            <a:ext cx="443061" cy="415672"/>
          </a:xfrm>
          <a:custGeom>
            <a:avLst/>
            <a:gdLst/>
            <a:ahLst/>
            <a:cxnLst/>
            <a:rect r="r" b="b" t="t" l="l"/>
            <a:pathLst>
              <a:path h="415672" w="443061">
                <a:moveTo>
                  <a:pt x="0" y="0"/>
                </a:moveTo>
                <a:lnTo>
                  <a:pt x="443061" y="0"/>
                </a:lnTo>
                <a:lnTo>
                  <a:pt x="443061" y="415672"/>
                </a:lnTo>
                <a:lnTo>
                  <a:pt x="0" y="4156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2859084" y="3493684"/>
            <a:ext cx="5544762" cy="1425575"/>
          </a:xfrm>
          <a:prstGeom prst="rect">
            <a:avLst/>
          </a:prstGeom>
        </p:spPr>
        <p:txBody>
          <a:bodyPr anchor="t" rtlCol="false" tIns="0" lIns="0" bIns="0" rIns="0">
            <a:spAutoFit/>
          </a:bodyPr>
          <a:lstStyle/>
          <a:p>
            <a:pPr algn="just">
              <a:lnSpc>
                <a:spcPts val="2800"/>
              </a:lnSpc>
            </a:pPr>
            <a:r>
              <a:rPr lang="en-US" sz="2000">
                <a:solidFill>
                  <a:srgbClr val="FFFFFF"/>
                </a:solidFill>
                <a:latin typeface="Poppins"/>
                <a:ea typeface="Poppins"/>
                <a:cs typeface="Poppins"/>
                <a:sym typeface="Poppins"/>
              </a:rPr>
              <a:t>Ability to browse menus, place orders online, track order status, and make secure payments.</a:t>
            </a:r>
          </a:p>
          <a:p>
            <a:pPr algn="just">
              <a:lnSpc>
                <a:spcPts val="2800"/>
              </a:lnSpc>
            </a:pPr>
          </a:p>
        </p:txBody>
      </p:sp>
      <p:sp>
        <p:nvSpPr>
          <p:cNvPr name="Freeform 11" id="11"/>
          <p:cNvSpPr/>
          <p:nvPr/>
        </p:nvSpPr>
        <p:spPr>
          <a:xfrm flipH="false" flipV="false" rot="0">
            <a:off x="9418980" y="3705977"/>
            <a:ext cx="443061" cy="415672"/>
          </a:xfrm>
          <a:custGeom>
            <a:avLst/>
            <a:gdLst/>
            <a:ahLst/>
            <a:cxnLst/>
            <a:rect r="r" b="b" t="t" l="l"/>
            <a:pathLst>
              <a:path h="415672" w="443061">
                <a:moveTo>
                  <a:pt x="0" y="0"/>
                </a:moveTo>
                <a:lnTo>
                  <a:pt x="443061" y="0"/>
                </a:lnTo>
                <a:lnTo>
                  <a:pt x="443061" y="415672"/>
                </a:lnTo>
                <a:lnTo>
                  <a:pt x="0" y="4156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10273622" y="3493684"/>
            <a:ext cx="5544762" cy="1073150"/>
          </a:xfrm>
          <a:prstGeom prst="rect">
            <a:avLst/>
          </a:prstGeom>
        </p:spPr>
        <p:txBody>
          <a:bodyPr anchor="t" rtlCol="false" tIns="0" lIns="0" bIns="0" rIns="0">
            <a:spAutoFit/>
          </a:bodyPr>
          <a:lstStyle/>
          <a:p>
            <a:pPr algn="just">
              <a:lnSpc>
                <a:spcPts val="2800"/>
              </a:lnSpc>
            </a:pPr>
            <a:r>
              <a:rPr lang="en-US" sz="2000">
                <a:solidFill>
                  <a:srgbClr val="FFFFFF"/>
                </a:solidFill>
                <a:latin typeface="Poppins"/>
                <a:ea typeface="Poppins"/>
                <a:cs typeface="Poppins"/>
                <a:sym typeface="Poppins"/>
              </a:rPr>
              <a:t>Tools for managing customer orders and improving service efficiency.</a:t>
            </a:r>
          </a:p>
          <a:p>
            <a:pPr algn="just">
              <a:lnSpc>
                <a:spcPts val="2800"/>
              </a:lnSpc>
            </a:pPr>
          </a:p>
        </p:txBody>
      </p:sp>
      <p:sp>
        <p:nvSpPr>
          <p:cNvPr name="Freeform 13" id="13"/>
          <p:cNvSpPr/>
          <p:nvPr/>
        </p:nvSpPr>
        <p:spPr>
          <a:xfrm flipH="false" flipV="false" rot="0">
            <a:off x="5631466" y="5504832"/>
            <a:ext cx="443061" cy="415672"/>
          </a:xfrm>
          <a:custGeom>
            <a:avLst/>
            <a:gdLst/>
            <a:ahLst/>
            <a:cxnLst/>
            <a:rect r="r" b="b" t="t" l="l"/>
            <a:pathLst>
              <a:path h="415672" w="443061">
                <a:moveTo>
                  <a:pt x="0" y="0"/>
                </a:moveTo>
                <a:lnTo>
                  <a:pt x="443061" y="0"/>
                </a:lnTo>
                <a:lnTo>
                  <a:pt x="443061" y="415672"/>
                </a:lnTo>
                <a:lnTo>
                  <a:pt x="0" y="4156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6486108" y="5292539"/>
            <a:ext cx="5544762" cy="1073150"/>
          </a:xfrm>
          <a:prstGeom prst="rect">
            <a:avLst/>
          </a:prstGeom>
        </p:spPr>
        <p:txBody>
          <a:bodyPr anchor="t" rtlCol="false" tIns="0" lIns="0" bIns="0" rIns="0">
            <a:spAutoFit/>
          </a:bodyPr>
          <a:lstStyle/>
          <a:p>
            <a:pPr algn="just">
              <a:lnSpc>
                <a:spcPts val="2800"/>
              </a:lnSpc>
            </a:pPr>
            <a:r>
              <a:rPr lang="en-US" sz="2000">
                <a:solidFill>
                  <a:srgbClr val="FFFFFF"/>
                </a:solidFill>
                <a:latin typeface="Poppins"/>
                <a:ea typeface="Poppins"/>
                <a:cs typeface="Poppins"/>
                <a:sym typeface="Poppins"/>
              </a:rPr>
              <a:t>System management, data entry, and monitoring of stall and customer activity.</a:t>
            </a:r>
          </a:p>
          <a:p>
            <a:pPr algn="just">
              <a:lnSpc>
                <a:spcPts val="280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2004442" y="3560532"/>
            <a:ext cx="443061" cy="415672"/>
          </a:xfrm>
          <a:custGeom>
            <a:avLst/>
            <a:gdLst/>
            <a:ahLst/>
            <a:cxnLst/>
            <a:rect r="r" b="b" t="t" l="l"/>
            <a:pathLst>
              <a:path h="415672" w="443061">
                <a:moveTo>
                  <a:pt x="0" y="0"/>
                </a:moveTo>
                <a:lnTo>
                  <a:pt x="443061" y="0"/>
                </a:lnTo>
                <a:lnTo>
                  <a:pt x="443061" y="415672"/>
                </a:lnTo>
                <a:lnTo>
                  <a:pt x="0" y="4156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998558">
            <a:off x="16163414" y="4053655"/>
            <a:ext cx="4258984" cy="2530657"/>
          </a:xfrm>
          <a:custGeom>
            <a:avLst/>
            <a:gdLst/>
            <a:ahLst/>
            <a:cxnLst/>
            <a:rect r="r" b="b" t="t" l="l"/>
            <a:pathLst>
              <a:path h="2530657" w="4258984">
                <a:moveTo>
                  <a:pt x="0" y="0"/>
                </a:moveTo>
                <a:lnTo>
                  <a:pt x="4258983" y="0"/>
                </a:lnTo>
                <a:lnTo>
                  <a:pt x="4258983" y="2530657"/>
                </a:lnTo>
                <a:lnTo>
                  <a:pt x="0" y="2530657"/>
                </a:lnTo>
                <a:lnTo>
                  <a:pt x="0" y="0"/>
                </a:lnTo>
                <a:close/>
              </a:path>
            </a:pathLst>
          </a:custGeom>
          <a:blipFill>
            <a:blip r:embed="rId5"/>
            <a:stretch>
              <a:fillRect l="0" t="0" r="0" b="0"/>
            </a:stretch>
          </a:blipFill>
        </p:spPr>
      </p:sp>
      <p:sp>
        <p:nvSpPr>
          <p:cNvPr name="TextBox 5" id="5"/>
          <p:cNvSpPr txBox="true"/>
          <p:nvPr/>
        </p:nvSpPr>
        <p:spPr>
          <a:xfrm rot="0">
            <a:off x="5444360" y="1809797"/>
            <a:ext cx="7399279" cy="1219213"/>
          </a:xfrm>
          <a:prstGeom prst="rect">
            <a:avLst/>
          </a:prstGeom>
        </p:spPr>
        <p:txBody>
          <a:bodyPr anchor="t" rtlCol="false" tIns="0" lIns="0" bIns="0" rIns="0">
            <a:spAutoFit/>
          </a:bodyPr>
          <a:lstStyle/>
          <a:p>
            <a:pPr algn="ctr">
              <a:lnSpc>
                <a:spcPts val="7650"/>
              </a:lnSpc>
            </a:pPr>
            <a:r>
              <a:rPr lang="en-US" sz="8500">
                <a:solidFill>
                  <a:srgbClr val="F0A92D"/>
                </a:solidFill>
                <a:latin typeface="Impact"/>
                <a:ea typeface="Impact"/>
                <a:cs typeface="Impact"/>
                <a:sym typeface="Impact"/>
              </a:rPr>
              <a:t>OBJECTIVES</a:t>
            </a:r>
          </a:p>
        </p:txBody>
      </p:sp>
      <p:sp>
        <p:nvSpPr>
          <p:cNvPr name="Freeform 6" id="6"/>
          <p:cNvSpPr/>
          <p:nvPr/>
        </p:nvSpPr>
        <p:spPr>
          <a:xfrm flipH="false" flipV="false" rot="-881588">
            <a:off x="5882768" y="8760289"/>
            <a:ext cx="4258984" cy="2530657"/>
          </a:xfrm>
          <a:custGeom>
            <a:avLst/>
            <a:gdLst/>
            <a:ahLst/>
            <a:cxnLst/>
            <a:rect r="r" b="b" t="t" l="l"/>
            <a:pathLst>
              <a:path h="2530657" w="4258984">
                <a:moveTo>
                  <a:pt x="0" y="0"/>
                </a:moveTo>
                <a:lnTo>
                  <a:pt x="4258983" y="0"/>
                </a:lnTo>
                <a:lnTo>
                  <a:pt x="4258983" y="2530657"/>
                </a:lnTo>
                <a:lnTo>
                  <a:pt x="0" y="2530657"/>
                </a:lnTo>
                <a:lnTo>
                  <a:pt x="0" y="0"/>
                </a:lnTo>
                <a:close/>
              </a:path>
            </a:pathLst>
          </a:custGeom>
          <a:blipFill>
            <a:blip r:embed="rId5"/>
            <a:stretch>
              <a:fillRect l="0" t="0" r="0" b="0"/>
            </a:stretch>
          </a:blipFill>
        </p:spPr>
      </p:sp>
      <p:sp>
        <p:nvSpPr>
          <p:cNvPr name="Freeform 7" id="7"/>
          <p:cNvSpPr/>
          <p:nvPr/>
        </p:nvSpPr>
        <p:spPr>
          <a:xfrm flipH="false" flipV="false" rot="-881588">
            <a:off x="-1461307" y="-236628"/>
            <a:ext cx="4258984" cy="2530657"/>
          </a:xfrm>
          <a:custGeom>
            <a:avLst/>
            <a:gdLst/>
            <a:ahLst/>
            <a:cxnLst/>
            <a:rect r="r" b="b" t="t" l="l"/>
            <a:pathLst>
              <a:path h="2530657" w="4258984">
                <a:moveTo>
                  <a:pt x="0" y="0"/>
                </a:moveTo>
                <a:lnTo>
                  <a:pt x="4258983" y="0"/>
                </a:lnTo>
                <a:lnTo>
                  <a:pt x="4258983" y="2530656"/>
                </a:lnTo>
                <a:lnTo>
                  <a:pt x="0" y="2530656"/>
                </a:lnTo>
                <a:lnTo>
                  <a:pt x="0" y="0"/>
                </a:lnTo>
                <a:close/>
              </a:path>
            </a:pathLst>
          </a:custGeom>
          <a:blipFill>
            <a:blip r:embed="rId5"/>
            <a:stretch>
              <a:fillRect l="0" t="0" r="0" b="0"/>
            </a:stretch>
          </a:blipFill>
        </p:spPr>
      </p:sp>
      <p:sp>
        <p:nvSpPr>
          <p:cNvPr name="Freeform 8" id="8"/>
          <p:cNvSpPr/>
          <p:nvPr/>
        </p:nvSpPr>
        <p:spPr>
          <a:xfrm flipH="true" flipV="false" rot="0">
            <a:off x="-1513948" y="8256817"/>
            <a:ext cx="5085297" cy="3046856"/>
          </a:xfrm>
          <a:custGeom>
            <a:avLst/>
            <a:gdLst/>
            <a:ahLst/>
            <a:cxnLst/>
            <a:rect r="r" b="b" t="t" l="l"/>
            <a:pathLst>
              <a:path h="3046856" w="5085297">
                <a:moveTo>
                  <a:pt x="5085296" y="0"/>
                </a:moveTo>
                <a:lnTo>
                  <a:pt x="0" y="0"/>
                </a:lnTo>
                <a:lnTo>
                  <a:pt x="0" y="3046856"/>
                </a:lnTo>
                <a:lnTo>
                  <a:pt x="5085296" y="3046856"/>
                </a:lnTo>
                <a:lnTo>
                  <a:pt x="5085296"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true" rot="0">
            <a:off x="15589785" y="-665553"/>
            <a:ext cx="5085297" cy="3046856"/>
          </a:xfrm>
          <a:custGeom>
            <a:avLst/>
            <a:gdLst/>
            <a:ahLst/>
            <a:cxnLst/>
            <a:rect r="r" b="b" t="t" l="l"/>
            <a:pathLst>
              <a:path h="3046856" w="5085297">
                <a:moveTo>
                  <a:pt x="0" y="3046857"/>
                </a:moveTo>
                <a:lnTo>
                  <a:pt x="5085296" y="3046857"/>
                </a:lnTo>
                <a:lnTo>
                  <a:pt x="5085296" y="0"/>
                </a:lnTo>
                <a:lnTo>
                  <a:pt x="0" y="0"/>
                </a:lnTo>
                <a:lnTo>
                  <a:pt x="0" y="3046857"/>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2859084" y="3348240"/>
            <a:ext cx="5544762" cy="1778000"/>
          </a:xfrm>
          <a:prstGeom prst="rect">
            <a:avLst/>
          </a:prstGeom>
        </p:spPr>
        <p:txBody>
          <a:bodyPr anchor="t" rtlCol="false" tIns="0" lIns="0" bIns="0" rIns="0">
            <a:spAutoFit/>
          </a:bodyPr>
          <a:lstStyle/>
          <a:p>
            <a:pPr algn="just">
              <a:lnSpc>
                <a:spcPts val="2800"/>
              </a:lnSpc>
            </a:pPr>
            <a:r>
              <a:rPr lang="en-US" sz="2000">
                <a:solidFill>
                  <a:srgbClr val="FFFFFF"/>
                </a:solidFill>
                <a:latin typeface="Poppins"/>
                <a:ea typeface="Poppins"/>
                <a:cs typeface="Poppins"/>
                <a:sym typeface="Poppins"/>
              </a:rPr>
              <a:t>To Develop a Unified System: Create an integrated platform that connects customers, stall vendors, and administrators, ensuring smooth communication and operations.</a:t>
            </a:r>
          </a:p>
        </p:txBody>
      </p:sp>
      <p:grpSp>
        <p:nvGrpSpPr>
          <p:cNvPr name="Group 11" id="11"/>
          <p:cNvGrpSpPr/>
          <p:nvPr/>
        </p:nvGrpSpPr>
        <p:grpSpPr>
          <a:xfrm rot="0">
            <a:off x="2004442" y="5512144"/>
            <a:ext cx="6399405" cy="1358900"/>
            <a:chOff x="0" y="0"/>
            <a:chExt cx="8532539" cy="1811867"/>
          </a:xfrm>
        </p:grpSpPr>
        <p:sp>
          <p:nvSpPr>
            <p:cNvPr name="Freeform 12" id="12"/>
            <p:cNvSpPr/>
            <p:nvPr/>
          </p:nvSpPr>
          <p:spPr>
            <a:xfrm flipH="false" flipV="false" rot="0">
              <a:off x="0" y="194157"/>
              <a:ext cx="590749" cy="554230"/>
            </a:xfrm>
            <a:custGeom>
              <a:avLst/>
              <a:gdLst/>
              <a:ahLst/>
              <a:cxnLst/>
              <a:rect r="r" b="b" t="t" l="l"/>
              <a:pathLst>
                <a:path h="554230" w="590749">
                  <a:moveTo>
                    <a:pt x="0" y="0"/>
                  </a:moveTo>
                  <a:lnTo>
                    <a:pt x="590749" y="0"/>
                  </a:lnTo>
                  <a:lnTo>
                    <a:pt x="590749" y="554229"/>
                  </a:lnTo>
                  <a:lnTo>
                    <a:pt x="0" y="5542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1139523" y="-66675"/>
              <a:ext cx="7393016" cy="1878542"/>
            </a:xfrm>
            <a:prstGeom prst="rect">
              <a:avLst/>
            </a:prstGeom>
          </p:spPr>
          <p:txBody>
            <a:bodyPr anchor="t" rtlCol="false" tIns="0" lIns="0" bIns="0" rIns="0">
              <a:spAutoFit/>
            </a:bodyPr>
            <a:lstStyle/>
            <a:p>
              <a:pPr algn="just">
                <a:lnSpc>
                  <a:spcPts val="2800"/>
                </a:lnSpc>
              </a:pPr>
              <a:r>
                <a:rPr lang="en-US" sz="2000">
                  <a:solidFill>
                    <a:srgbClr val="FFFFFF"/>
                  </a:solidFill>
                  <a:latin typeface="Poppins"/>
                  <a:ea typeface="Poppins"/>
                  <a:cs typeface="Poppins"/>
                  <a:sym typeface="Poppins"/>
                </a:rPr>
                <a:t>To Empower Stall Vendors: Provide stall vendors with tools to register stalls, add menus, view stall orders, and manage their profiles efficiently.</a:t>
              </a:r>
            </a:p>
          </p:txBody>
        </p:sp>
      </p:grpSp>
      <p:sp>
        <p:nvSpPr>
          <p:cNvPr name="Freeform 14" id="14"/>
          <p:cNvSpPr/>
          <p:nvPr/>
        </p:nvSpPr>
        <p:spPr>
          <a:xfrm flipH="false" flipV="false" rot="0">
            <a:off x="9190380" y="3560532"/>
            <a:ext cx="443061" cy="415672"/>
          </a:xfrm>
          <a:custGeom>
            <a:avLst/>
            <a:gdLst/>
            <a:ahLst/>
            <a:cxnLst/>
            <a:rect r="r" b="b" t="t" l="l"/>
            <a:pathLst>
              <a:path h="415672" w="443061">
                <a:moveTo>
                  <a:pt x="0" y="0"/>
                </a:moveTo>
                <a:lnTo>
                  <a:pt x="443061" y="0"/>
                </a:lnTo>
                <a:lnTo>
                  <a:pt x="443061" y="415672"/>
                </a:lnTo>
                <a:lnTo>
                  <a:pt x="0" y="4156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5" id="15"/>
          <p:cNvSpPr txBox="true"/>
          <p:nvPr/>
        </p:nvSpPr>
        <p:spPr>
          <a:xfrm rot="0">
            <a:off x="10045022" y="3348240"/>
            <a:ext cx="5544762" cy="1425575"/>
          </a:xfrm>
          <a:prstGeom prst="rect">
            <a:avLst/>
          </a:prstGeom>
        </p:spPr>
        <p:txBody>
          <a:bodyPr anchor="t" rtlCol="false" tIns="0" lIns="0" bIns="0" rIns="0">
            <a:spAutoFit/>
          </a:bodyPr>
          <a:lstStyle/>
          <a:p>
            <a:pPr algn="just">
              <a:lnSpc>
                <a:spcPts val="2800"/>
              </a:lnSpc>
            </a:pPr>
            <a:r>
              <a:rPr lang="en-US" sz="2000">
                <a:solidFill>
                  <a:srgbClr val="FFFFFF"/>
                </a:solidFill>
                <a:latin typeface="Poppins"/>
                <a:ea typeface="Poppins"/>
                <a:cs typeface="Poppins"/>
                <a:sym typeface="Poppins"/>
              </a:rPr>
              <a:t>To Enhance Customer Experience: Allow customers to browse menus, add items to their cart, make payments, and enjoy a user-friendly burger ordering experience.</a:t>
            </a:r>
          </a:p>
        </p:txBody>
      </p:sp>
      <p:sp>
        <p:nvSpPr>
          <p:cNvPr name="Freeform 16" id="16"/>
          <p:cNvSpPr/>
          <p:nvPr/>
        </p:nvSpPr>
        <p:spPr>
          <a:xfrm flipH="false" flipV="false" rot="0">
            <a:off x="9190380" y="5657762"/>
            <a:ext cx="443061" cy="415672"/>
          </a:xfrm>
          <a:custGeom>
            <a:avLst/>
            <a:gdLst/>
            <a:ahLst/>
            <a:cxnLst/>
            <a:rect r="r" b="b" t="t" l="l"/>
            <a:pathLst>
              <a:path h="415672" w="443061">
                <a:moveTo>
                  <a:pt x="0" y="0"/>
                </a:moveTo>
                <a:lnTo>
                  <a:pt x="443061" y="0"/>
                </a:lnTo>
                <a:lnTo>
                  <a:pt x="443061" y="415672"/>
                </a:lnTo>
                <a:lnTo>
                  <a:pt x="0" y="4156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7" id="17"/>
          <p:cNvSpPr txBox="true"/>
          <p:nvPr/>
        </p:nvSpPr>
        <p:spPr>
          <a:xfrm rot="0">
            <a:off x="10045022" y="5445469"/>
            <a:ext cx="5544762" cy="1425575"/>
          </a:xfrm>
          <a:prstGeom prst="rect">
            <a:avLst/>
          </a:prstGeom>
        </p:spPr>
        <p:txBody>
          <a:bodyPr anchor="t" rtlCol="false" tIns="0" lIns="0" bIns="0" rIns="0">
            <a:spAutoFit/>
          </a:bodyPr>
          <a:lstStyle/>
          <a:p>
            <a:pPr algn="just">
              <a:lnSpc>
                <a:spcPts val="2800"/>
              </a:lnSpc>
            </a:pPr>
            <a:r>
              <a:rPr lang="en-US" sz="2000">
                <a:solidFill>
                  <a:srgbClr val="FFFFFF"/>
                </a:solidFill>
                <a:latin typeface="Poppins"/>
                <a:ea typeface="Poppins"/>
                <a:cs typeface="Poppins"/>
                <a:sym typeface="Poppins"/>
              </a:rPr>
              <a:t>To Streamline Administrative Tasks: Enable administrators to manage users, stalls, and approve stall applications with minimal effort.</a:t>
            </a:r>
          </a:p>
        </p:txBody>
      </p:sp>
      <p:sp>
        <p:nvSpPr>
          <p:cNvPr name="Freeform 18" id="18"/>
          <p:cNvSpPr/>
          <p:nvPr/>
        </p:nvSpPr>
        <p:spPr>
          <a:xfrm flipH="false" flipV="false" rot="0">
            <a:off x="5944298" y="7301882"/>
            <a:ext cx="443061" cy="415672"/>
          </a:xfrm>
          <a:custGeom>
            <a:avLst/>
            <a:gdLst/>
            <a:ahLst/>
            <a:cxnLst/>
            <a:rect r="r" b="b" t="t" l="l"/>
            <a:pathLst>
              <a:path h="415672" w="443061">
                <a:moveTo>
                  <a:pt x="0" y="0"/>
                </a:moveTo>
                <a:lnTo>
                  <a:pt x="443061" y="0"/>
                </a:lnTo>
                <a:lnTo>
                  <a:pt x="443061" y="415672"/>
                </a:lnTo>
                <a:lnTo>
                  <a:pt x="0" y="4156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9" id="19"/>
          <p:cNvSpPr txBox="true"/>
          <p:nvPr/>
        </p:nvSpPr>
        <p:spPr>
          <a:xfrm rot="0">
            <a:off x="6798940" y="7089589"/>
            <a:ext cx="5544762" cy="1073150"/>
          </a:xfrm>
          <a:prstGeom prst="rect">
            <a:avLst/>
          </a:prstGeom>
        </p:spPr>
        <p:txBody>
          <a:bodyPr anchor="t" rtlCol="false" tIns="0" lIns="0" bIns="0" rIns="0">
            <a:spAutoFit/>
          </a:bodyPr>
          <a:lstStyle/>
          <a:p>
            <a:pPr algn="just">
              <a:lnSpc>
                <a:spcPts val="2800"/>
              </a:lnSpc>
            </a:pPr>
            <a:r>
              <a:rPr lang="en-US" sz="2000">
                <a:solidFill>
                  <a:srgbClr val="FFFFFF"/>
                </a:solidFill>
                <a:latin typeface="Poppins"/>
                <a:ea typeface="Poppins"/>
                <a:cs typeface="Poppins"/>
                <a:sym typeface="Poppins"/>
              </a:rPr>
              <a:t>To Ensure Secure Access: Implement login and logout features for all users to ensure secure access to the system.</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9144000" y="1028700"/>
            <a:ext cx="734046" cy="688668"/>
          </a:xfrm>
          <a:custGeom>
            <a:avLst/>
            <a:gdLst/>
            <a:ahLst/>
            <a:cxnLst/>
            <a:rect r="r" b="b" t="t" l="l"/>
            <a:pathLst>
              <a:path h="688668" w="734046">
                <a:moveTo>
                  <a:pt x="0" y="0"/>
                </a:moveTo>
                <a:lnTo>
                  <a:pt x="734046" y="0"/>
                </a:lnTo>
                <a:lnTo>
                  <a:pt x="734046" y="688668"/>
                </a:lnTo>
                <a:lnTo>
                  <a:pt x="0" y="6886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144000" y="3212824"/>
            <a:ext cx="734046" cy="688668"/>
          </a:xfrm>
          <a:custGeom>
            <a:avLst/>
            <a:gdLst/>
            <a:ahLst/>
            <a:cxnLst/>
            <a:rect r="r" b="b" t="t" l="l"/>
            <a:pathLst>
              <a:path h="688668" w="734046">
                <a:moveTo>
                  <a:pt x="0" y="0"/>
                </a:moveTo>
                <a:lnTo>
                  <a:pt x="734046" y="0"/>
                </a:lnTo>
                <a:lnTo>
                  <a:pt x="734046" y="688668"/>
                </a:lnTo>
                <a:lnTo>
                  <a:pt x="0" y="6886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144000" y="5396947"/>
            <a:ext cx="734046" cy="688668"/>
          </a:xfrm>
          <a:custGeom>
            <a:avLst/>
            <a:gdLst/>
            <a:ahLst/>
            <a:cxnLst/>
            <a:rect r="r" b="b" t="t" l="l"/>
            <a:pathLst>
              <a:path h="688668" w="734046">
                <a:moveTo>
                  <a:pt x="0" y="0"/>
                </a:moveTo>
                <a:lnTo>
                  <a:pt x="734046" y="0"/>
                </a:lnTo>
                <a:lnTo>
                  <a:pt x="734046" y="688669"/>
                </a:lnTo>
                <a:lnTo>
                  <a:pt x="0" y="6886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0" y="8113358"/>
            <a:ext cx="18440261" cy="2831901"/>
          </a:xfrm>
          <a:custGeom>
            <a:avLst/>
            <a:gdLst/>
            <a:ahLst/>
            <a:cxnLst/>
            <a:rect r="r" b="b" t="t" l="l"/>
            <a:pathLst>
              <a:path h="2831901" w="18440261">
                <a:moveTo>
                  <a:pt x="0" y="0"/>
                </a:moveTo>
                <a:lnTo>
                  <a:pt x="18440261" y="0"/>
                </a:lnTo>
                <a:lnTo>
                  <a:pt x="18440261" y="2831901"/>
                </a:lnTo>
                <a:lnTo>
                  <a:pt x="0" y="2831901"/>
                </a:lnTo>
                <a:lnTo>
                  <a:pt x="0" y="0"/>
                </a:lnTo>
                <a:close/>
              </a:path>
            </a:pathLst>
          </a:custGeom>
          <a:blipFill>
            <a:blip r:embed="rId5"/>
            <a:stretch>
              <a:fillRect l="0" t="-301096" r="0" b="-32739"/>
            </a:stretch>
          </a:blipFill>
        </p:spPr>
      </p:sp>
      <p:sp>
        <p:nvSpPr>
          <p:cNvPr name="Freeform 7" id="7"/>
          <p:cNvSpPr/>
          <p:nvPr/>
        </p:nvSpPr>
        <p:spPr>
          <a:xfrm flipH="false" flipV="false" rot="0">
            <a:off x="-3097023" y="7188204"/>
            <a:ext cx="6972954" cy="4140191"/>
          </a:xfrm>
          <a:custGeom>
            <a:avLst/>
            <a:gdLst/>
            <a:ahLst/>
            <a:cxnLst/>
            <a:rect r="r" b="b" t="t" l="l"/>
            <a:pathLst>
              <a:path h="4140191" w="6972954">
                <a:moveTo>
                  <a:pt x="0" y="0"/>
                </a:moveTo>
                <a:lnTo>
                  <a:pt x="6972954" y="0"/>
                </a:lnTo>
                <a:lnTo>
                  <a:pt x="6972954" y="4140192"/>
                </a:lnTo>
                <a:lnTo>
                  <a:pt x="0" y="4140192"/>
                </a:lnTo>
                <a:lnTo>
                  <a:pt x="0" y="0"/>
                </a:lnTo>
                <a:close/>
              </a:path>
            </a:pathLst>
          </a:custGeom>
          <a:blipFill>
            <a:blip r:embed="rId6"/>
            <a:stretch>
              <a:fillRect l="0" t="0" r="0" b="0"/>
            </a:stretch>
          </a:blipFill>
        </p:spPr>
      </p:sp>
      <p:sp>
        <p:nvSpPr>
          <p:cNvPr name="TextBox 8" id="8"/>
          <p:cNvSpPr txBox="true"/>
          <p:nvPr/>
        </p:nvSpPr>
        <p:spPr>
          <a:xfrm rot="0">
            <a:off x="1028700" y="1449234"/>
            <a:ext cx="6614514" cy="2209540"/>
          </a:xfrm>
          <a:prstGeom prst="rect">
            <a:avLst/>
          </a:prstGeom>
        </p:spPr>
        <p:txBody>
          <a:bodyPr anchor="t" rtlCol="false" tIns="0" lIns="0" bIns="0" rIns="0">
            <a:spAutoFit/>
          </a:bodyPr>
          <a:lstStyle/>
          <a:p>
            <a:pPr algn="l">
              <a:lnSpc>
                <a:spcPts val="7758"/>
              </a:lnSpc>
            </a:pPr>
            <a:r>
              <a:rPr lang="en-US" sz="8620">
                <a:solidFill>
                  <a:srgbClr val="F0A92D"/>
                </a:solidFill>
                <a:latin typeface="Impact"/>
                <a:ea typeface="Impact"/>
                <a:cs typeface="Impact"/>
                <a:sym typeface="Impact"/>
              </a:rPr>
              <a:t>PROJECT METHODOLOGY</a:t>
            </a:r>
          </a:p>
        </p:txBody>
      </p:sp>
      <p:sp>
        <p:nvSpPr>
          <p:cNvPr name="TextBox 9" id="9"/>
          <p:cNvSpPr txBox="true"/>
          <p:nvPr/>
        </p:nvSpPr>
        <p:spPr>
          <a:xfrm rot="0">
            <a:off x="10093701" y="1219657"/>
            <a:ext cx="4568712" cy="1897380"/>
          </a:xfrm>
          <a:prstGeom prst="rect">
            <a:avLst/>
          </a:prstGeom>
        </p:spPr>
        <p:txBody>
          <a:bodyPr anchor="t" rtlCol="false" tIns="0" lIns="0" bIns="0" rIns="0">
            <a:spAutoFit/>
          </a:bodyPr>
          <a:lstStyle/>
          <a:p>
            <a:pPr algn="just">
              <a:lnSpc>
                <a:spcPts val="2520"/>
              </a:lnSpc>
            </a:pPr>
            <a:r>
              <a:rPr lang="en-US" sz="1800">
                <a:solidFill>
                  <a:srgbClr val="FFFFFF"/>
                </a:solidFill>
                <a:latin typeface="Poppins"/>
                <a:ea typeface="Poppins"/>
                <a:cs typeface="Poppins"/>
                <a:sym typeface="Poppins"/>
              </a:rPr>
              <a:t>Data Gathering </a:t>
            </a:r>
          </a:p>
          <a:p>
            <a:pPr algn="just" marL="388620" indent="-194310" lvl="1">
              <a:lnSpc>
                <a:spcPts val="2520"/>
              </a:lnSpc>
              <a:buFont typeface="Arial"/>
              <a:buChar char="•"/>
            </a:pPr>
            <a:r>
              <a:rPr lang="en-US" sz="1800">
                <a:solidFill>
                  <a:srgbClr val="FFFFFF"/>
                </a:solidFill>
                <a:latin typeface="Poppins"/>
                <a:ea typeface="Poppins"/>
                <a:cs typeface="Poppins"/>
                <a:sym typeface="Poppins"/>
              </a:rPr>
              <a:t>To identify and validate the requirements of the Burger Ordering System. The process for data gathering is</a:t>
            </a:r>
          </a:p>
          <a:p>
            <a:pPr algn="just">
              <a:lnSpc>
                <a:spcPts val="2520"/>
              </a:lnSpc>
            </a:pPr>
          </a:p>
        </p:txBody>
      </p:sp>
      <p:sp>
        <p:nvSpPr>
          <p:cNvPr name="TextBox 10" id="10"/>
          <p:cNvSpPr txBox="true"/>
          <p:nvPr/>
        </p:nvSpPr>
        <p:spPr>
          <a:xfrm rot="0">
            <a:off x="10093701" y="3500008"/>
            <a:ext cx="4568712" cy="1897380"/>
          </a:xfrm>
          <a:prstGeom prst="rect">
            <a:avLst/>
          </a:prstGeom>
        </p:spPr>
        <p:txBody>
          <a:bodyPr anchor="t" rtlCol="false" tIns="0" lIns="0" bIns="0" rIns="0">
            <a:spAutoFit/>
          </a:bodyPr>
          <a:lstStyle/>
          <a:p>
            <a:pPr algn="just">
              <a:lnSpc>
                <a:spcPts val="2520"/>
              </a:lnSpc>
            </a:pPr>
            <a:r>
              <a:rPr lang="en-US" sz="1800">
                <a:solidFill>
                  <a:srgbClr val="FFFFFF"/>
                </a:solidFill>
                <a:latin typeface="Poppins"/>
                <a:ea typeface="Poppins"/>
                <a:cs typeface="Poppins"/>
                <a:sym typeface="Poppins"/>
              </a:rPr>
              <a:t>System Design </a:t>
            </a:r>
          </a:p>
          <a:p>
            <a:pPr algn="just" marL="388620" indent="-194310" lvl="1">
              <a:lnSpc>
                <a:spcPts val="2520"/>
              </a:lnSpc>
              <a:buFont typeface="Arial"/>
              <a:buChar char="•"/>
            </a:pPr>
            <a:r>
              <a:rPr lang="en-US" sz="1800">
                <a:solidFill>
                  <a:srgbClr val="FFFFFF"/>
                </a:solidFill>
                <a:latin typeface="Poppins"/>
                <a:ea typeface="Poppins"/>
                <a:cs typeface="Poppins"/>
                <a:sym typeface="Poppins"/>
              </a:rPr>
              <a:t>To create a sketch for the Burger Ordering System that meets user requirements. The process for system design is</a:t>
            </a:r>
          </a:p>
          <a:p>
            <a:pPr algn="just">
              <a:lnSpc>
                <a:spcPts val="2520"/>
              </a:lnSpc>
            </a:pPr>
          </a:p>
        </p:txBody>
      </p:sp>
      <p:sp>
        <p:nvSpPr>
          <p:cNvPr name="TextBox 11" id="11"/>
          <p:cNvSpPr txBox="true"/>
          <p:nvPr/>
        </p:nvSpPr>
        <p:spPr>
          <a:xfrm rot="0">
            <a:off x="10093701" y="5780359"/>
            <a:ext cx="4568712" cy="1583055"/>
          </a:xfrm>
          <a:prstGeom prst="rect">
            <a:avLst/>
          </a:prstGeom>
        </p:spPr>
        <p:txBody>
          <a:bodyPr anchor="t" rtlCol="false" tIns="0" lIns="0" bIns="0" rIns="0">
            <a:spAutoFit/>
          </a:bodyPr>
          <a:lstStyle/>
          <a:p>
            <a:pPr algn="just">
              <a:lnSpc>
                <a:spcPts val="2520"/>
              </a:lnSpc>
            </a:pPr>
            <a:r>
              <a:rPr lang="en-US" sz="1800">
                <a:solidFill>
                  <a:srgbClr val="FFFFFF"/>
                </a:solidFill>
                <a:latin typeface="Poppins"/>
                <a:ea typeface="Poppins"/>
                <a:cs typeface="Poppins"/>
                <a:sym typeface="Poppins"/>
              </a:rPr>
              <a:t>System Development </a:t>
            </a:r>
          </a:p>
          <a:p>
            <a:pPr algn="just" marL="388620" indent="-194310" lvl="1">
              <a:lnSpc>
                <a:spcPts val="2520"/>
              </a:lnSpc>
              <a:buFont typeface="Arial"/>
              <a:buChar char="•"/>
            </a:pPr>
            <a:r>
              <a:rPr lang="en-US" sz="1800">
                <a:solidFill>
                  <a:srgbClr val="FFFFFF"/>
                </a:solidFill>
                <a:latin typeface="Poppins"/>
                <a:ea typeface="Poppins"/>
                <a:cs typeface="Poppins"/>
                <a:sym typeface="Poppins"/>
              </a:rPr>
              <a:t>To build a functional Burger Ordering System. The process for system development is</a:t>
            </a:r>
          </a:p>
          <a:p>
            <a:pPr algn="just">
              <a:lnSpc>
                <a:spcPts val="252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2080779" y="2857854"/>
            <a:ext cx="7063221" cy="1268730"/>
          </a:xfrm>
          <a:prstGeom prst="rect">
            <a:avLst/>
          </a:prstGeom>
        </p:spPr>
        <p:txBody>
          <a:bodyPr anchor="t" rtlCol="false" tIns="0" lIns="0" bIns="0" rIns="0">
            <a:spAutoFit/>
          </a:bodyPr>
          <a:lstStyle/>
          <a:p>
            <a:pPr algn="just">
              <a:lnSpc>
                <a:spcPts val="2520"/>
              </a:lnSpc>
            </a:pPr>
            <a:r>
              <a:rPr lang="en-US" sz="1800">
                <a:solidFill>
                  <a:srgbClr val="FFFFFF"/>
                </a:solidFill>
                <a:latin typeface="Poppins"/>
                <a:ea typeface="Poppins"/>
                <a:cs typeface="Poppins"/>
                <a:sym typeface="Poppins"/>
              </a:rPr>
              <a:t>The analysis phase focuses on understanding the system requirements. Customers need to browse menus, customize burgers, place orders, and make payments. Restaurants must manage menus, track orders, and inventory.</a:t>
            </a:r>
          </a:p>
        </p:txBody>
      </p:sp>
      <p:sp>
        <p:nvSpPr>
          <p:cNvPr name="TextBox 4" id="4"/>
          <p:cNvSpPr txBox="true"/>
          <p:nvPr/>
        </p:nvSpPr>
        <p:spPr>
          <a:xfrm rot="0">
            <a:off x="2080779" y="2340586"/>
            <a:ext cx="4111910" cy="574418"/>
          </a:xfrm>
          <a:prstGeom prst="rect">
            <a:avLst/>
          </a:prstGeom>
        </p:spPr>
        <p:txBody>
          <a:bodyPr anchor="t" rtlCol="false" tIns="0" lIns="0" bIns="0" rIns="0">
            <a:spAutoFit/>
          </a:bodyPr>
          <a:lstStyle/>
          <a:p>
            <a:pPr algn="l">
              <a:lnSpc>
                <a:spcPts val="3668"/>
              </a:lnSpc>
            </a:pPr>
            <a:r>
              <a:rPr lang="en-US" sz="4076">
                <a:solidFill>
                  <a:srgbClr val="F0A92D"/>
                </a:solidFill>
                <a:latin typeface="Impact"/>
                <a:ea typeface="Impact"/>
                <a:cs typeface="Impact"/>
                <a:sym typeface="Impact"/>
              </a:rPr>
              <a:t>ANALYSIS PHASE</a:t>
            </a:r>
          </a:p>
        </p:txBody>
      </p:sp>
      <p:sp>
        <p:nvSpPr>
          <p:cNvPr name="TextBox 5" id="5"/>
          <p:cNvSpPr txBox="true"/>
          <p:nvPr/>
        </p:nvSpPr>
        <p:spPr>
          <a:xfrm rot="0">
            <a:off x="2080779" y="6511751"/>
            <a:ext cx="7063221" cy="1897380"/>
          </a:xfrm>
          <a:prstGeom prst="rect">
            <a:avLst/>
          </a:prstGeom>
        </p:spPr>
        <p:txBody>
          <a:bodyPr anchor="t" rtlCol="false" tIns="0" lIns="0" bIns="0" rIns="0">
            <a:spAutoFit/>
          </a:bodyPr>
          <a:lstStyle/>
          <a:p>
            <a:pPr algn="just">
              <a:lnSpc>
                <a:spcPts val="2520"/>
              </a:lnSpc>
            </a:pPr>
            <a:r>
              <a:rPr lang="en-US" sz="1800">
                <a:solidFill>
                  <a:srgbClr val="FFFFFF"/>
                </a:solidFill>
                <a:latin typeface="Poppins"/>
                <a:ea typeface="Poppins"/>
                <a:cs typeface="Poppins"/>
                <a:sym typeface="Poppins"/>
              </a:rPr>
              <a:t>The design phase creates the system blueprint. A multi-tier architecture is proposed: the front-end (website/app), back-end (server for logic), and database (to store orders, users, and menu data). Tables like Users, Menu Items, Orders, and Payments will be created. Mockups for the user interface include home, menu, and checkout pages. </a:t>
            </a:r>
          </a:p>
        </p:txBody>
      </p:sp>
      <p:sp>
        <p:nvSpPr>
          <p:cNvPr name="TextBox 6" id="6"/>
          <p:cNvSpPr txBox="true"/>
          <p:nvPr/>
        </p:nvSpPr>
        <p:spPr>
          <a:xfrm rot="0">
            <a:off x="2080779" y="5994483"/>
            <a:ext cx="2699709" cy="574418"/>
          </a:xfrm>
          <a:prstGeom prst="rect">
            <a:avLst/>
          </a:prstGeom>
        </p:spPr>
        <p:txBody>
          <a:bodyPr anchor="t" rtlCol="false" tIns="0" lIns="0" bIns="0" rIns="0">
            <a:spAutoFit/>
          </a:bodyPr>
          <a:lstStyle/>
          <a:p>
            <a:pPr algn="l">
              <a:lnSpc>
                <a:spcPts val="3668"/>
              </a:lnSpc>
            </a:pPr>
            <a:r>
              <a:rPr lang="en-US" sz="4076">
                <a:solidFill>
                  <a:srgbClr val="F0A92D"/>
                </a:solidFill>
                <a:latin typeface="Impact"/>
                <a:ea typeface="Impact"/>
                <a:cs typeface="Impact"/>
                <a:sym typeface="Impact"/>
              </a:rPr>
              <a:t>DESIGN PHASE</a:t>
            </a:r>
          </a:p>
        </p:txBody>
      </p:sp>
      <p:sp>
        <p:nvSpPr>
          <p:cNvPr name="TextBox 7" id="7"/>
          <p:cNvSpPr txBox="true"/>
          <p:nvPr/>
        </p:nvSpPr>
        <p:spPr>
          <a:xfrm rot="0">
            <a:off x="9852487" y="4671521"/>
            <a:ext cx="7063221" cy="1897380"/>
          </a:xfrm>
          <a:prstGeom prst="rect">
            <a:avLst/>
          </a:prstGeom>
        </p:spPr>
        <p:txBody>
          <a:bodyPr anchor="t" rtlCol="false" tIns="0" lIns="0" bIns="0" rIns="0">
            <a:spAutoFit/>
          </a:bodyPr>
          <a:lstStyle/>
          <a:p>
            <a:pPr algn="just">
              <a:lnSpc>
                <a:spcPts val="2520"/>
              </a:lnSpc>
            </a:pPr>
            <a:r>
              <a:rPr lang="en-US" sz="1800">
                <a:solidFill>
                  <a:srgbClr val="FFFFFF"/>
                </a:solidFill>
                <a:latin typeface="Poppins"/>
                <a:ea typeface="Poppins"/>
                <a:cs typeface="Poppins"/>
                <a:sym typeface="Poppins"/>
              </a:rPr>
              <a:t>The implementation phase involves building and deploying the system. Front-end development uses tools like  HTML/CSS for responsive design. The back-end uses frameworks like php to handle requests and APIs. A database like MySQL stores system data.  The system is deployed on a cloud platform, ensuring reliability and monitoring for maintenance.</a:t>
            </a:r>
          </a:p>
        </p:txBody>
      </p:sp>
      <p:sp>
        <p:nvSpPr>
          <p:cNvPr name="TextBox 8" id="8"/>
          <p:cNvSpPr txBox="true"/>
          <p:nvPr/>
        </p:nvSpPr>
        <p:spPr>
          <a:xfrm rot="0">
            <a:off x="9852487" y="3850276"/>
            <a:ext cx="4606180" cy="574418"/>
          </a:xfrm>
          <a:prstGeom prst="rect">
            <a:avLst/>
          </a:prstGeom>
        </p:spPr>
        <p:txBody>
          <a:bodyPr anchor="t" rtlCol="false" tIns="0" lIns="0" bIns="0" rIns="0">
            <a:spAutoFit/>
          </a:bodyPr>
          <a:lstStyle/>
          <a:p>
            <a:pPr algn="l">
              <a:lnSpc>
                <a:spcPts val="3668"/>
              </a:lnSpc>
            </a:pPr>
            <a:r>
              <a:rPr lang="en-US" sz="4076">
                <a:solidFill>
                  <a:srgbClr val="F0A92D"/>
                </a:solidFill>
                <a:latin typeface="Impact"/>
                <a:ea typeface="Impact"/>
                <a:cs typeface="Impact"/>
                <a:sym typeface="Impact"/>
              </a:rPr>
              <a:t>IMPLEMENTATION PHASE</a:t>
            </a:r>
          </a:p>
        </p:txBody>
      </p:sp>
      <p:sp>
        <p:nvSpPr>
          <p:cNvPr name="Freeform 9" id="9"/>
          <p:cNvSpPr/>
          <p:nvPr/>
        </p:nvSpPr>
        <p:spPr>
          <a:xfrm flipH="false" flipV="false" rot="0">
            <a:off x="15889671" y="6964497"/>
            <a:ext cx="4230023" cy="4114800"/>
          </a:xfrm>
          <a:custGeom>
            <a:avLst/>
            <a:gdLst/>
            <a:ahLst/>
            <a:cxnLst/>
            <a:rect r="r" b="b" t="t" l="l"/>
            <a:pathLst>
              <a:path h="4114800" w="4230023">
                <a:moveTo>
                  <a:pt x="0" y="0"/>
                </a:moveTo>
                <a:lnTo>
                  <a:pt x="4230023" y="0"/>
                </a:lnTo>
                <a:lnTo>
                  <a:pt x="4230023"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true" flipV="true" rot="0">
            <a:off x="-1831694" y="-792297"/>
            <a:ext cx="4230023" cy="4114800"/>
          </a:xfrm>
          <a:custGeom>
            <a:avLst/>
            <a:gdLst/>
            <a:ahLst/>
            <a:cxnLst/>
            <a:rect r="r" b="b" t="t" l="l"/>
            <a:pathLst>
              <a:path h="4114800" w="4230023">
                <a:moveTo>
                  <a:pt x="4230023" y="4114800"/>
                </a:moveTo>
                <a:lnTo>
                  <a:pt x="0" y="4114800"/>
                </a:lnTo>
                <a:lnTo>
                  <a:pt x="0" y="0"/>
                </a:lnTo>
                <a:lnTo>
                  <a:pt x="4230023" y="0"/>
                </a:lnTo>
                <a:lnTo>
                  <a:pt x="4230023"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666" r="0" b="-18666"/>
            </a:stretch>
          </a:blipFill>
        </p:spPr>
      </p:sp>
      <p:sp>
        <p:nvSpPr>
          <p:cNvPr name="Freeform 3" id="3"/>
          <p:cNvSpPr/>
          <p:nvPr/>
        </p:nvSpPr>
        <p:spPr>
          <a:xfrm flipH="false" flipV="false" rot="0">
            <a:off x="-2061965" y="9367189"/>
            <a:ext cx="7315200" cy="1839621"/>
          </a:xfrm>
          <a:custGeom>
            <a:avLst/>
            <a:gdLst/>
            <a:ahLst/>
            <a:cxnLst/>
            <a:rect r="r" b="b" t="t" l="l"/>
            <a:pathLst>
              <a:path h="1839621" w="7315200">
                <a:moveTo>
                  <a:pt x="0" y="0"/>
                </a:moveTo>
                <a:lnTo>
                  <a:pt x="7315200" y="0"/>
                </a:lnTo>
                <a:lnTo>
                  <a:pt x="7315200" y="1839622"/>
                </a:lnTo>
                <a:lnTo>
                  <a:pt x="0" y="18396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377979" y="-919811"/>
            <a:ext cx="7315200" cy="1839621"/>
          </a:xfrm>
          <a:custGeom>
            <a:avLst/>
            <a:gdLst/>
            <a:ahLst/>
            <a:cxnLst/>
            <a:rect r="r" b="b" t="t" l="l"/>
            <a:pathLst>
              <a:path h="1839621" w="7315200">
                <a:moveTo>
                  <a:pt x="0" y="0"/>
                </a:moveTo>
                <a:lnTo>
                  <a:pt x="7315200" y="0"/>
                </a:lnTo>
                <a:lnTo>
                  <a:pt x="7315200" y="1839622"/>
                </a:lnTo>
                <a:lnTo>
                  <a:pt x="0" y="18396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aphicFrame>
        <p:nvGraphicFramePr>
          <p:cNvPr name="Table 5" id="5"/>
          <p:cNvGraphicFramePr>
            <a:graphicFrameLocks noGrp="true"/>
          </p:cNvGraphicFramePr>
          <p:nvPr/>
        </p:nvGraphicFramePr>
        <p:xfrm>
          <a:off x="1738416" y="745065"/>
          <a:ext cx="14297163" cy="8622124"/>
        </p:xfrm>
        <a:graphic>
          <a:graphicData uri="http://schemas.openxmlformats.org/drawingml/2006/table">
            <a:tbl>
              <a:tblPr/>
              <a:tblGrid>
                <a:gridCol w="3502844"/>
                <a:gridCol w="830332"/>
                <a:gridCol w="830332"/>
                <a:gridCol w="830332"/>
                <a:gridCol w="830332"/>
                <a:gridCol w="830332"/>
                <a:gridCol w="830332"/>
                <a:gridCol w="830332"/>
                <a:gridCol w="830332"/>
                <a:gridCol w="830332"/>
                <a:gridCol w="830332"/>
                <a:gridCol w="830332"/>
                <a:gridCol w="830332"/>
                <a:gridCol w="830332"/>
              </a:tblGrid>
              <a:tr h="726903">
                <a:tc rowSpan="2">
                  <a:txBody>
                    <a:bodyPr anchor="t" rtlCol="false"/>
                    <a:lstStyle/>
                    <a:p>
                      <a:pPr algn="ctr">
                        <a:lnSpc>
                          <a:spcPts val="1679"/>
                        </a:lnSpc>
                        <a:defRPr/>
                      </a:pPr>
                      <a:r>
                        <a:rPr lang="en-US" sz="1200" b="true">
                          <a:solidFill>
                            <a:srgbClr val="FFFFFF"/>
                          </a:solidFill>
                          <a:latin typeface="Inter Bold"/>
                          <a:ea typeface="Inter Bold"/>
                          <a:cs typeface="Inter Bold"/>
                          <a:sym typeface="Inter Bold"/>
                        </a:rPr>
                        <a:t>Process</a:t>
                      </a: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282828"/>
                    </a:solidFill>
                  </a:tcPr>
                </a:tc>
                <a:tc gridSpan="13">
                  <a:txBody>
                    <a:bodyPr anchor="t" rtlCol="false"/>
                    <a:lstStyle/>
                    <a:p>
                      <a:pPr algn="ctr">
                        <a:lnSpc>
                          <a:spcPts val="1679"/>
                        </a:lnSpc>
                        <a:defRPr/>
                      </a:pPr>
                      <a:r>
                        <a:rPr lang="en-US" sz="1200">
                          <a:solidFill>
                            <a:srgbClr val="FFFFFF"/>
                          </a:solidFill>
                          <a:latin typeface="Inter"/>
                          <a:ea typeface="Inter"/>
                          <a:cs typeface="Inter"/>
                          <a:sym typeface="Inter"/>
                        </a:rPr>
                        <a:t>SEMESTER 5 (OCT 2024 - FEB 2025)</a:t>
                      </a: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282828"/>
                    </a:solidFill>
                  </a:tcPr>
                </a:tc>
                <a:tc hMerge="true">
                  <a:txBody>
                    <a:bodyPr anchor="t" rtlCol="false"/>
                    <a:lstStyle/>
                    <a:p>
                      <a:pPr algn="ctr">
                        <a:lnSpc>
                          <a:spcPts val="1679"/>
                        </a:lnSpc>
                        <a:defRPr/>
                      </a:pPr>
                      <a:r>
                        <a:rPr lang="en-US" sz="1200">
                          <a:solidFill>
                            <a:srgbClr val="FFFFFF"/>
                          </a:solidFill>
                          <a:latin typeface="Inter"/>
                          <a:ea typeface="Inter"/>
                          <a:cs typeface="Inter"/>
                          <a:sym typeface="Inter"/>
                        </a:rPr>
                        <a:t>SEMESTER 5 (OCT 2024 - FEB 2025)</a:t>
                      </a: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282828"/>
                    </a:solidFill>
                  </a:tcPr>
                </a:tc>
                <a:tc hMerge="true">
                  <a:txBody>
                    <a:bodyPr anchor="t" rtlCol="false"/>
                    <a:lstStyle/>
                    <a:p>
                      <a:pPr algn="ctr">
                        <a:lnSpc>
                          <a:spcPts val="1679"/>
                        </a:lnSpc>
                        <a:defRPr/>
                      </a:pPr>
                      <a:r>
                        <a:rPr lang="en-US" sz="1200">
                          <a:solidFill>
                            <a:srgbClr val="FFFFFF"/>
                          </a:solidFill>
                          <a:latin typeface="Inter"/>
                          <a:ea typeface="Inter"/>
                          <a:cs typeface="Inter"/>
                          <a:sym typeface="Inter"/>
                        </a:rPr>
                        <a:t>SEMESTER 5 (OCT 2024 - FEB 2025)</a:t>
                      </a: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282828"/>
                    </a:solidFill>
                  </a:tcPr>
                </a:tc>
                <a:tc hMerge="true">
                  <a:txBody>
                    <a:bodyPr anchor="t" rtlCol="false"/>
                    <a:lstStyle/>
                    <a:p>
                      <a:pPr algn="ctr">
                        <a:lnSpc>
                          <a:spcPts val="1679"/>
                        </a:lnSpc>
                        <a:defRPr/>
                      </a:pPr>
                      <a:r>
                        <a:rPr lang="en-US" sz="1200">
                          <a:solidFill>
                            <a:srgbClr val="FFFFFF"/>
                          </a:solidFill>
                          <a:latin typeface="Inter"/>
                          <a:ea typeface="Inter"/>
                          <a:cs typeface="Inter"/>
                          <a:sym typeface="Inter"/>
                        </a:rPr>
                        <a:t>SEMESTER 5 (OCT 2024 - FEB 2025)</a:t>
                      </a: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282828"/>
                    </a:solidFill>
                  </a:tcPr>
                </a:tc>
                <a:tc hMerge="true">
                  <a:txBody>
                    <a:bodyPr anchor="t" rtlCol="false"/>
                    <a:lstStyle/>
                    <a:p>
                      <a:pPr algn="ctr">
                        <a:lnSpc>
                          <a:spcPts val="1679"/>
                        </a:lnSpc>
                        <a:defRPr/>
                      </a:pPr>
                      <a:r>
                        <a:rPr lang="en-US" sz="1200">
                          <a:solidFill>
                            <a:srgbClr val="FFFFFF"/>
                          </a:solidFill>
                          <a:latin typeface="Inter"/>
                          <a:ea typeface="Inter"/>
                          <a:cs typeface="Inter"/>
                          <a:sym typeface="Inter"/>
                        </a:rPr>
                        <a:t>SEMESTER 5 (OCT 2024 - FEB 2025)</a:t>
                      </a: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282828"/>
                    </a:solidFill>
                  </a:tcPr>
                </a:tc>
                <a:tc hMerge="true">
                  <a:txBody>
                    <a:bodyPr anchor="t" rtlCol="false"/>
                    <a:lstStyle/>
                    <a:p>
                      <a:pPr algn="ctr">
                        <a:lnSpc>
                          <a:spcPts val="1679"/>
                        </a:lnSpc>
                        <a:defRPr/>
                      </a:pPr>
                      <a:r>
                        <a:rPr lang="en-US" sz="1200">
                          <a:solidFill>
                            <a:srgbClr val="FFFFFF"/>
                          </a:solidFill>
                          <a:latin typeface="Inter"/>
                          <a:ea typeface="Inter"/>
                          <a:cs typeface="Inter"/>
                          <a:sym typeface="Inter"/>
                        </a:rPr>
                        <a:t>SEMESTER 5 (OCT 2024 - FEB 2025)</a:t>
                      </a: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282828"/>
                    </a:solidFill>
                  </a:tcPr>
                </a:tc>
                <a:tc hMerge="true">
                  <a:txBody>
                    <a:bodyPr anchor="t" rtlCol="false"/>
                    <a:lstStyle/>
                    <a:p>
                      <a:pPr algn="ctr">
                        <a:lnSpc>
                          <a:spcPts val="1679"/>
                        </a:lnSpc>
                        <a:defRPr/>
                      </a:pPr>
                      <a:r>
                        <a:rPr lang="en-US" sz="1200">
                          <a:solidFill>
                            <a:srgbClr val="FFFFFF"/>
                          </a:solidFill>
                          <a:latin typeface="Inter"/>
                          <a:ea typeface="Inter"/>
                          <a:cs typeface="Inter"/>
                          <a:sym typeface="Inter"/>
                        </a:rPr>
                        <a:t>SEMESTER 5 (OCT 2024 - FEB 2025)</a:t>
                      </a: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282828"/>
                    </a:solidFill>
                  </a:tcPr>
                </a:tc>
                <a:tc hMerge="true">
                  <a:txBody>
                    <a:bodyPr anchor="t" rtlCol="false"/>
                    <a:lstStyle/>
                    <a:p>
                      <a:pPr algn="ctr">
                        <a:lnSpc>
                          <a:spcPts val="1679"/>
                        </a:lnSpc>
                        <a:defRPr/>
                      </a:pPr>
                      <a:r>
                        <a:rPr lang="en-US" sz="1200">
                          <a:solidFill>
                            <a:srgbClr val="FFFFFF"/>
                          </a:solidFill>
                          <a:latin typeface="Inter"/>
                          <a:ea typeface="Inter"/>
                          <a:cs typeface="Inter"/>
                          <a:sym typeface="Inter"/>
                        </a:rPr>
                        <a:t>SEMESTER 5 (OCT 2024 - FEB 2025)</a:t>
                      </a: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282828"/>
                    </a:solidFill>
                  </a:tcPr>
                </a:tc>
                <a:tc hMerge="true">
                  <a:txBody>
                    <a:bodyPr anchor="t" rtlCol="false"/>
                    <a:lstStyle/>
                    <a:p>
                      <a:pPr algn="ctr">
                        <a:lnSpc>
                          <a:spcPts val="1679"/>
                        </a:lnSpc>
                        <a:defRPr/>
                      </a:pPr>
                      <a:r>
                        <a:rPr lang="en-US" sz="1200">
                          <a:solidFill>
                            <a:srgbClr val="FFFFFF"/>
                          </a:solidFill>
                          <a:latin typeface="Inter"/>
                          <a:ea typeface="Inter"/>
                          <a:cs typeface="Inter"/>
                          <a:sym typeface="Inter"/>
                        </a:rPr>
                        <a:t>SEMESTER 5 (OCT 2024 - FEB 2025)</a:t>
                      </a: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282828"/>
                    </a:solidFill>
                  </a:tcPr>
                </a:tc>
                <a:tc hMerge="true">
                  <a:txBody>
                    <a:bodyPr anchor="t" rtlCol="false"/>
                    <a:lstStyle/>
                    <a:p>
                      <a:pPr algn="ctr">
                        <a:lnSpc>
                          <a:spcPts val="1679"/>
                        </a:lnSpc>
                        <a:defRPr/>
                      </a:pPr>
                      <a:r>
                        <a:rPr lang="en-US" sz="1200">
                          <a:solidFill>
                            <a:srgbClr val="FFFFFF"/>
                          </a:solidFill>
                          <a:latin typeface="Inter"/>
                          <a:ea typeface="Inter"/>
                          <a:cs typeface="Inter"/>
                          <a:sym typeface="Inter"/>
                        </a:rPr>
                        <a:t>SEMESTER 5 (OCT 2024 - FEB 2025)</a:t>
                      </a: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282828"/>
                    </a:solidFill>
                  </a:tcPr>
                </a:tc>
                <a:tc hMerge="true">
                  <a:txBody>
                    <a:bodyPr anchor="t" rtlCol="false"/>
                    <a:lstStyle/>
                    <a:p>
                      <a:pPr algn="ctr">
                        <a:lnSpc>
                          <a:spcPts val="1679"/>
                        </a:lnSpc>
                        <a:defRPr/>
                      </a:pPr>
                      <a:r>
                        <a:rPr lang="en-US" sz="1200">
                          <a:solidFill>
                            <a:srgbClr val="FFFFFF"/>
                          </a:solidFill>
                          <a:latin typeface="Inter"/>
                          <a:ea typeface="Inter"/>
                          <a:cs typeface="Inter"/>
                          <a:sym typeface="Inter"/>
                        </a:rPr>
                        <a:t>SEMESTER 5 (OCT 2024 - FEB 2025)</a:t>
                      </a: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282828"/>
                    </a:solidFill>
                  </a:tcPr>
                </a:tc>
                <a:tc hMerge="true">
                  <a:txBody>
                    <a:bodyPr anchor="t" rtlCol="false"/>
                    <a:lstStyle/>
                    <a:p>
                      <a:pPr algn="ctr">
                        <a:lnSpc>
                          <a:spcPts val="1679"/>
                        </a:lnSpc>
                        <a:defRPr/>
                      </a:pPr>
                      <a:r>
                        <a:rPr lang="en-US" sz="1200">
                          <a:solidFill>
                            <a:srgbClr val="FFFFFF"/>
                          </a:solidFill>
                          <a:latin typeface="Inter"/>
                          <a:ea typeface="Inter"/>
                          <a:cs typeface="Inter"/>
                          <a:sym typeface="Inter"/>
                        </a:rPr>
                        <a:t>SEMESTER 5 (OCT 2024 - FEB 2025)</a:t>
                      </a: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282828"/>
                    </a:solidFill>
                  </a:tcPr>
                </a:tc>
                <a:tc hMerge="true">
                  <a:txBody>
                    <a:bodyPr anchor="t" rtlCol="false"/>
                    <a:lstStyle/>
                    <a:p>
                      <a:pPr algn="ctr">
                        <a:lnSpc>
                          <a:spcPts val="1679"/>
                        </a:lnSpc>
                        <a:defRPr/>
                      </a:pPr>
                      <a:r>
                        <a:rPr lang="en-US" sz="1200">
                          <a:solidFill>
                            <a:srgbClr val="FFFFFF"/>
                          </a:solidFill>
                          <a:latin typeface="Inter"/>
                          <a:ea typeface="Inter"/>
                          <a:cs typeface="Inter"/>
                          <a:sym typeface="Inter"/>
                        </a:rPr>
                        <a:t>SEMESTER 5 (OCT 2024 - FEB 2025)</a:t>
                      </a: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282828"/>
                    </a:solidFill>
                  </a:tcPr>
                </a:tc>
              </a:tr>
              <a:tr h="726903">
                <a:tc vMerge="true">
                  <a:txBody>
                    <a:bodyPr anchor="t" rtlCol="false"/>
                    <a:lstStyle/>
                    <a:p>
                      <a:pPr algn="ctr">
                        <a:lnSpc>
                          <a:spcPts val="1679"/>
                        </a:lnSpc>
                        <a:defRPr/>
                      </a:pPr>
                      <a:r>
                        <a:rPr lang="en-US" sz="1200" b="true">
                          <a:solidFill>
                            <a:srgbClr val="FFFFFF"/>
                          </a:solidFill>
                          <a:latin typeface="Inter Bold"/>
                          <a:ea typeface="Inter Bold"/>
                          <a:cs typeface="Inter Bold"/>
                          <a:sym typeface="Inter Bold"/>
                        </a:rPr>
                        <a:t>Process</a:t>
                      </a: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282828"/>
                    </a:solidFill>
                  </a:tcPr>
                </a:tc>
                <a:tc>
                  <a:txBody>
                    <a:bodyPr anchor="t" rtlCol="false"/>
                    <a:lstStyle/>
                    <a:p>
                      <a:pPr algn="ctr">
                        <a:lnSpc>
                          <a:spcPts val="1679"/>
                        </a:lnSpc>
                        <a:defRPr/>
                      </a:pPr>
                      <a:r>
                        <a:rPr lang="en-US" sz="1200">
                          <a:solidFill>
                            <a:srgbClr val="FFFFFF"/>
                          </a:solidFill>
                          <a:latin typeface="Inter"/>
                          <a:ea typeface="Inter"/>
                          <a:cs typeface="Inter"/>
                          <a:sym typeface="Inter"/>
                        </a:rPr>
                        <a:t>4</a:t>
                      </a: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A4A4A"/>
                    </a:solidFill>
                  </a:tcPr>
                </a:tc>
                <a:tc>
                  <a:txBody>
                    <a:bodyPr anchor="t" rtlCol="false"/>
                    <a:lstStyle/>
                    <a:p>
                      <a:pPr algn="ctr">
                        <a:lnSpc>
                          <a:spcPts val="1679"/>
                        </a:lnSpc>
                        <a:defRPr/>
                      </a:pPr>
                      <a:r>
                        <a:rPr lang="en-US" sz="1200">
                          <a:solidFill>
                            <a:srgbClr val="FFFFFF"/>
                          </a:solidFill>
                          <a:latin typeface="Inter"/>
                          <a:ea typeface="Inter"/>
                          <a:cs typeface="Inter"/>
                          <a:sym typeface="Inter"/>
                        </a:rPr>
                        <a:t>5</a:t>
                      </a: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A4A4A"/>
                    </a:solidFill>
                  </a:tcPr>
                </a:tc>
                <a:tc>
                  <a:txBody>
                    <a:bodyPr anchor="t" rtlCol="false"/>
                    <a:lstStyle/>
                    <a:p>
                      <a:pPr algn="ctr">
                        <a:lnSpc>
                          <a:spcPts val="1679"/>
                        </a:lnSpc>
                        <a:defRPr/>
                      </a:pPr>
                      <a:r>
                        <a:rPr lang="en-US" sz="1200">
                          <a:solidFill>
                            <a:srgbClr val="FFFFFF"/>
                          </a:solidFill>
                          <a:latin typeface="Inter"/>
                          <a:ea typeface="Inter"/>
                          <a:cs typeface="Inter"/>
                          <a:sym typeface="Inter"/>
                        </a:rPr>
                        <a:t>6</a:t>
                      </a: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A4A4A"/>
                    </a:solidFill>
                  </a:tcPr>
                </a:tc>
                <a:tc>
                  <a:txBody>
                    <a:bodyPr anchor="t" rtlCol="false"/>
                    <a:lstStyle/>
                    <a:p>
                      <a:pPr algn="ctr">
                        <a:lnSpc>
                          <a:spcPts val="1679"/>
                        </a:lnSpc>
                        <a:defRPr/>
                      </a:pPr>
                      <a:r>
                        <a:rPr lang="en-US" sz="1200">
                          <a:solidFill>
                            <a:srgbClr val="000000"/>
                          </a:solidFill>
                          <a:latin typeface="Inter"/>
                          <a:ea typeface="Inter"/>
                          <a:cs typeface="Inter"/>
                          <a:sym typeface="Inter"/>
                        </a:rPr>
                        <a:t>MID SEM BREAK</a:t>
                      </a: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D9D9D9"/>
                    </a:solidFill>
                  </a:tcPr>
                </a:tc>
                <a:tc>
                  <a:txBody>
                    <a:bodyPr anchor="t" rtlCol="false"/>
                    <a:lstStyle/>
                    <a:p>
                      <a:pPr algn="ctr">
                        <a:lnSpc>
                          <a:spcPts val="1679"/>
                        </a:lnSpc>
                        <a:defRPr/>
                      </a:pPr>
                      <a:r>
                        <a:rPr lang="en-US" sz="1200">
                          <a:solidFill>
                            <a:srgbClr val="FFFFFF"/>
                          </a:solidFill>
                          <a:latin typeface="Inter"/>
                          <a:ea typeface="Inter"/>
                          <a:cs typeface="Inter"/>
                          <a:sym typeface="Inter"/>
                        </a:rPr>
                        <a:t>7</a:t>
                      </a: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A4A4A"/>
                    </a:solidFill>
                  </a:tcPr>
                </a:tc>
                <a:tc>
                  <a:txBody>
                    <a:bodyPr anchor="t" rtlCol="false"/>
                    <a:lstStyle/>
                    <a:p>
                      <a:pPr algn="ctr">
                        <a:lnSpc>
                          <a:spcPts val="1679"/>
                        </a:lnSpc>
                        <a:defRPr/>
                      </a:pPr>
                      <a:r>
                        <a:rPr lang="en-US" sz="1200">
                          <a:solidFill>
                            <a:srgbClr val="FFFFFF"/>
                          </a:solidFill>
                          <a:latin typeface="Inter"/>
                          <a:ea typeface="Inter"/>
                          <a:cs typeface="Inter"/>
                          <a:sym typeface="Inter"/>
                        </a:rPr>
                        <a:t>8</a:t>
                      </a: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A4A4A"/>
                    </a:solidFill>
                  </a:tcPr>
                </a:tc>
                <a:tc>
                  <a:txBody>
                    <a:bodyPr anchor="t" rtlCol="false"/>
                    <a:lstStyle/>
                    <a:p>
                      <a:pPr algn="ctr">
                        <a:lnSpc>
                          <a:spcPts val="1679"/>
                        </a:lnSpc>
                        <a:defRPr/>
                      </a:pPr>
                      <a:r>
                        <a:rPr lang="en-US" sz="1200">
                          <a:solidFill>
                            <a:srgbClr val="FFFFFF"/>
                          </a:solidFill>
                          <a:latin typeface="Inter"/>
                          <a:ea typeface="Inter"/>
                          <a:cs typeface="Inter"/>
                          <a:sym typeface="Inter"/>
                        </a:rPr>
                        <a:t>9</a:t>
                      </a: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A4A4A"/>
                    </a:solidFill>
                  </a:tcPr>
                </a:tc>
                <a:tc>
                  <a:txBody>
                    <a:bodyPr anchor="t" rtlCol="false"/>
                    <a:lstStyle/>
                    <a:p>
                      <a:pPr algn="ctr">
                        <a:lnSpc>
                          <a:spcPts val="1679"/>
                        </a:lnSpc>
                        <a:defRPr/>
                      </a:pPr>
                      <a:r>
                        <a:rPr lang="en-US" sz="1200">
                          <a:solidFill>
                            <a:srgbClr val="FFFFFF"/>
                          </a:solidFill>
                          <a:latin typeface="Inter"/>
                          <a:ea typeface="Inter"/>
                          <a:cs typeface="Inter"/>
                          <a:sym typeface="Inter"/>
                        </a:rPr>
                        <a:t>10</a:t>
                      </a: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A4A4A"/>
                    </a:solidFill>
                  </a:tcPr>
                </a:tc>
                <a:tc>
                  <a:txBody>
                    <a:bodyPr anchor="t" rtlCol="false"/>
                    <a:lstStyle/>
                    <a:p>
                      <a:pPr algn="ctr">
                        <a:lnSpc>
                          <a:spcPts val="1679"/>
                        </a:lnSpc>
                        <a:defRPr/>
                      </a:pPr>
                      <a:r>
                        <a:rPr lang="en-US" sz="1200">
                          <a:solidFill>
                            <a:srgbClr val="000000"/>
                          </a:solidFill>
                          <a:latin typeface="Inter"/>
                          <a:ea typeface="Inter"/>
                          <a:cs typeface="Inter"/>
                          <a:sym typeface="Inter"/>
                        </a:rPr>
                        <a:t>FESTIVAL HOLIDAY</a:t>
                      </a: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D9D9D9"/>
                    </a:solidFill>
                  </a:tcPr>
                </a:tc>
                <a:tc>
                  <a:txBody>
                    <a:bodyPr anchor="t" rtlCol="false"/>
                    <a:lstStyle/>
                    <a:p>
                      <a:pPr algn="ctr">
                        <a:lnSpc>
                          <a:spcPts val="1679"/>
                        </a:lnSpc>
                        <a:defRPr/>
                      </a:pPr>
                      <a:r>
                        <a:rPr lang="en-US" sz="1200">
                          <a:solidFill>
                            <a:srgbClr val="FFFFFF"/>
                          </a:solidFill>
                          <a:latin typeface="Inter"/>
                          <a:ea typeface="Inter"/>
                          <a:cs typeface="Inter"/>
                          <a:sym typeface="Inter"/>
                        </a:rPr>
                        <a:t>11</a:t>
                      </a: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A4A4A"/>
                    </a:solidFill>
                  </a:tcPr>
                </a:tc>
                <a:tc>
                  <a:txBody>
                    <a:bodyPr anchor="t" rtlCol="false"/>
                    <a:lstStyle/>
                    <a:p>
                      <a:pPr algn="ctr">
                        <a:lnSpc>
                          <a:spcPts val="1679"/>
                        </a:lnSpc>
                        <a:defRPr/>
                      </a:pPr>
                      <a:r>
                        <a:rPr lang="en-US" sz="1200">
                          <a:solidFill>
                            <a:srgbClr val="FFFFFF"/>
                          </a:solidFill>
                          <a:latin typeface="Inter"/>
                          <a:ea typeface="Inter"/>
                          <a:cs typeface="Inter"/>
                          <a:sym typeface="Inter"/>
                        </a:rPr>
                        <a:t>12</a:t>
                      </a: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A4A4A"/>
                    </a:solidFill>
                  </a:tcPr>
                </a:tc>
                <a:tc>
                  <a:txBody>
                    <a:bodyPr anchor="t" rtlCol="false"/>
                    <a:lstStyle/>
                    <a:p>
                      <a:pPr algn="ctr">
                        <a:lnSpc>
                          <a:spcPts val="1679"/>
                        </a:lnSpc>
                        <a:defRPr/>
                      </a:pPr>
                      <a:r>
                        <a:rPr lang="en-US" sz="1200">
                          <a:solidFill>
                            <a:srgbClr val="FFFFFF"/>
                          </a:solidFill>
                          <a:latin typeface="Inter"/>
                          <a:ea typeface="Inter"/>
                          <a:cs typeface="Inter"/>
                          <a:sym typeface="Inter"/>
                        </a:rPr>
                        <a:t>13</a:t>
                      </a: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A4A4A"/>
                    </a:solidFill>
                  </a:tcPr>
                </a:tc>
                <a:tc>
                  <a:txBody>
                    <a:bodyPr anchor="t" rtlCol="false"/>
                    <a:lstStyle/>
                    <a:p>
                      <a:pPr algn="ctr">
                        <a:lnSpc>
                          <a:spcPts val="1679"/>
                        </a:lnSpc>
                        <a:defRPr/>
                      </a:pPr>
                      <a:r>
                        <a:rPr lang="en-US" sz="1200">
                          <a:solidFill>
                            <a:srgbClr val="FFFFFF"/>
                          </a:solidFill>
                          <a:latin typeface="Inter"/>
                          <a:ea typeface="Inter"/>
                          <a:cs typeface="Inter"/>
                          <a:sym typeface="Inter"/>
                        </a:rPr>
                        <a:t>14</a:t>
                      </a: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A4A4A"/>
                    </a:solidFill>
                  </a:tcPr>
                </a:tc>
              </a:tr>
              <a:tr h="399827">
                <a:tc>
                  <a:txBody>
                    <a:bodyPr anchor="t" rtlCol="false"/>
                    <a:lstStyle/>
                    <a:p>
                      <a:pPr algn="ctr">
                        <a:lnSpc>
                          <a:spcPts val="1679"/>
                        </a:lnSpc>
                        <a:defRPr/>
                      </a:pPr>
                      <a:r>
                        <a:rPr lang="en-US" sz="1200">
                          <a:solidFill>
                            <a:srgbClr val="434D55"/>
                          </a:solidFill>
                          <a:latin typeface="Inter"/>
                          <a:ea typeface="Inter"/>
                          <a:cs typeface="Inter"/>
                          <a:sym typeface="Inter"/>
                        </a:rPr>
                        <a:t>analysis phase</a:t>
                      </a: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C1FF72"/>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C1FF72"/>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C1FF72"/>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D9D9D9"/>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D9D9D9"/>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r>
              <a:tr h="528342">
                <a:tc>
                  <a:txBody>
                    <a:bodyPr anchor="t" rtlCol="false"/>
                    <a:lstStyle/>
                    <a:p>
                      <a:pPr algn="ctr">
                        <a:lnSpc>
                          <a:spcPts val="1679"/>
                        </a:lnSpc>
                        <a:defRPr/>
                      </a:pPr>
                      <a:r>
                        <a:rPr lang="en-US" sz="1200">
                          <a:solidFill>
                            <a:srgbClr val="434D55"/>
                          </a:solidFill>
                          <a:latin typeface="Inter"/>
                          <a:ea typeface="Inter"/>
                          <a:cs typeface="Inter"/>
                          <a:sym typeface="Inter"/>
                        </a:rPr>
                        <a:t>consult the project title, objectives, scope and initial feedback</a:t>
                      </a: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66C4"/>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D9D9D9"/>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D9D9D9"/>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r>
              <a:tr h="528342">
                <a:tc>
                  <a:txBody>
                    <a:bodyPr anchor="t" rtlCol="false"/>
                    <a:lstStyle/>
                    <a:p>
                      <a:pPr algn="ctr">
                        <a:lnSpc>
                          <a:spcPts val="1679"/>
                        </a:lnSpc>
                        <a:defRPr/>
                      </a:pPr>
                      <a:r>
                        <a:rPr lang="en-US" sz="1200">
                          <a:solidFill>
                            <a:srgbClr val="434D55"/>
                          </a:solidFill>
                          <a:latin typeface="Inter"/>
                          <a:ea typeface="Inter"/>
                          <a:cs typeface="Inter"/>
                          <a:sym typeface="Inter"/>
                        </a:rPr>
                        <a:t>functional and non functional - requirement consultation</a:t>
                      </a: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66C4"/>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66C4"/>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D9D9D9"/>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D9D9D9"/>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r>
              <a:tr h="528342">
                <a:tc>
                  <a:txBody>
                    <a:bodyPr anchor="t" rtlCol="false"/>
                    <a:lstStyle/>
                    <a:p>
                      <a:pPr algn="ctr">
                        <a:lnSpc>
                          <a:spcPts val="1679"/>
                        </a:lnSpc>
                        <a:defRPr/>
                      </a:pPr>
                      <a:r>
                        <a:rPr lang="en-US" sz="1200">
                          <a:solidFill>
                            <a:srgbClr val="434D55"/>
                          </a:solidFill>
                          <a:latin typeface="Inter"/>
                          <a:ea typeface="Inter"/>
                          <a:cs typeface="Inter"/>
                          <a:sym typeface="Inter"/>
                        </a:rPr>
                        <a:t>enterprise modeling (identify main entities and their relationship)</a:t>
                      </a: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66C4"/>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D9D9D9"/>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D9D9D9"/>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r>
              <a:tr h="399827">
                <a:tc>
                  <a:txBody>
                    <a:bodyPr anchor="t" rtlCol="false"/>
                    <a:lstStyle/>
                    <a:p>
                      <a:pPr algn="ctr">
                        <a:lnSpc>
                          <a:spcPts val="1679"/>
                        </a:lnSpc>
                        <a:defRPr/>
                      </a:pPr>
                      <a:r>
                        <a:rPr lang="en-US" sz="1200">
                          <a:solidFill>
                            <a:srgbClr val="434D55"/>
                          </a:solidFill>
                          <a:latin typeface="Inter"/>
                          <a:ea typeface="Inter"/>
                          <a:cs typeface="Inter"/>
                          <a:sym typeface="Inter"/>
                        </a:rPr>
                        <a:t>design phase</a:t>
                      </a: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C1FF72"/>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C1FF72"/>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C1FF72"/>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D9D9D9"/>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C1FF72"/>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C1FF72"/>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C1FF72"/>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D9D9D9"/>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r>
              <a:tr h="399827">
                <a:tc>
                  <a:txBody>
                    <a:bodyPr anchor="t" rtlCol="false"/>
                    <a:lstStyle/>
                    <a:p>
                      <a:pPr algn="ctr">
                        <a:lnSpc>
                          <a:spcPts val="1679"/>
                        </a:lnSpc>
                        <a:defRPr/>
                      </a:pPr>
                      <a:r>
                        <a:rPr lang="en-US" sz="1200">
                          <a:solidFill>
                            <a:srgbClr val="434D55"/>
                          </a:solidFill>
                          <a:latin typeface="Inter"/>
                          <a:ea typeface="Inter"/>
                          <a:cs typeface="Inter"/>
                          <a:sym typeface="Inter"/>
                        </a:rPr>
                        <a:t>design use case diagram</a:t>
                      </a: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66C4"/>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D9D9D9"/>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D9D9D9"/>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r>
              <a:tr h="399827">
                <a:tc>
                  <a:txBody>
                    <a:bodyPr anchor="t" rtlCol="false"/>
                    <a:lstStyle/>
                    <a:p>
                      <a:pPr algn="ctr">
                        <a:lnSpc>
                          <a:spcPts val="1679"/>
                        </a:lnSpc>
                        <a:defRPr/>
                      </a:pPr>
                      <a:r>
                        <a:rPr lang="en-US" sz="1200">
                          <a:solidFill>
                            <a:srgbClr val="434D55"/>
                          </a:solidFill>
                          <a:latin typeface="Inter"/>
                          <a:ea typeface="Inter"/>
                          <a:cs typeface="Inter"/>
                          <a:sym typeface="Inter"/>
                        </a:rPr>
                        <a:t>design wireframes</a:t>
                      </a: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66C4"/>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66C4"/>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D9D9D9"/>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r>
              <a:tr h="399827">
                <a:tc>
                  <a:txBody>
                    <a:bodyPr anchor="t" rtlCol="false"/>
                    <a:lstStyle/>
                    <a:p>
                      <a:pPr algn="ctr">
                        <a:lnSpc>
                          <a:spcPts val="1679"/>
                        </a:lnSpc>
                        <a:defRPr/>
                      </a:pPr>
                      <a:r>
                        <a:rPr lang="en-US" sz="1200">
                          <a:solidFill>
                            <a:srgbClr val="434D55"/>
                          </a:solidFill>
                          <a:latin typeface="Inter"/>
                          <a:ea typeface="Inter"/>
                          <a:cs typeface="Inter"/>
                          <a:sym typeface="Inter"/>
                        </a:rPr>
                        <a:t>design entity relationship diagram</a:t>
                      </a: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D9D9D9"/>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66C4"/>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D9D9D9"/>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r>
              <a:tr h="399827">
                <a:tc>
                  <a:txBody>
                    <a:bodyPr anchor="t" rtlCol="false"/>
                    <a:lstStyle/>
                    <a:p>
                      <a:pPr algn="ctr">
                        <a:lnSpc>
                          <a:spcPts val="1679"/>
                        </a:lnSpc>
                        <a:defRPr/>
                      </a:pPr>
                      <a:r>
                        <a:rPr lang="en-US" sz="1200">
                          <a:solidFill>
                            <a:srgbClr val="434D55"/>
                          </a:solidFill>
                          <a:latin typeface="Inter"/>
                          <a:ea typeface="Inter"/>
                          <a:cs typeface="Inter"/>
                          <a:sym typeface="Inter"/>
                        </a:rPr>
                        <a:t>proposal presentation</a:t>
                      </a: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D9D9D9"/>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66C4"/>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D9D9D9"/>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r>
              <a:tr h="399827">
                <a:tc>
                  <a:txBody>
                    <a:bodyPr anchor="t" rtlCol="false"/>
                    <a:lstStyle/>
                    <a:p>
                      <a:pPr algn="ctr">
                        <a:lnSpc>
                          <a:spcPts val="1679"/>
                        </a:lnSpc>
                        <a:defRPr/>
                      </a:pPr>
                      <a:r>
                        <a:rPr lang="en-US" sz="1200">
                          <a:solidFill>
                            <a:srgbClr val="434D55"/>
                          </a:solidFill>
                          <a:latin typeface="Inter"/>
                          <a:ea typeface="Inter"/>
                          <a:cs typeface="Inter"/>
                          <a:sym typeface="Inter"/>
                        </a:rPr>
                        <a:t>proposal correction submission</a:t>
                      </a: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D9D9D9"/>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66C4"/>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D9D9D9"/>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r>
              <a:tr h="399827">
                <a:tc>
                  <a:txBody>
                    <a:bodyPr anchor="t" rtlCol="false"/>
                    <a:lstStyle/>
                    <a:p>
                      <a:pPr algn="ctr">
                        <a:lnSpc>
                          <a:spcPts val="1679"/>
                        </a:lnSpc>
                        <a:defRPr/>
                      </a:pPr>
                      <a:r>
                        <a:rPr lang="en-US" sz="1200">
                          <a:solidFill>
                            <a:srgbClr val="434D55"/>
                          </a:solidFill>
                          <a:latin typeface="Inter"/>
                          <a:ea typeface="Inter"/>
                          <a:cs typeface="Inter"/>
                          <a:sym typeface="Inter"/>
                        </a:rPr>
                        <a:t>implementation phase</a:t>
                      </a: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C1FF72"/>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D9D9D9"/>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C1FF72"/>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C1FF72"/>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D9D9D9"/>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C1FF72"/>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C1FF72"/>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C1FF72"/>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C1FF72"/>
                    </a:solidFill>
                  </a:tcPr>
                </a:tc>
              </a:tr>
              <a:tr h="399827">
                <a:tc>
                  <a:txBody>
                    <a:bodyPr anchor="t" rtlCol="false"/>
                    <a:lstStyle/>
                    <a:p>
                      <a:pPr algn="ctr">
                        <a:lnSpc>
                          <a:spcPts val="1679"/>
                        </a:lnSpc>
                        <a:defRPr/>
                      </a:pPr>
                      <a:r>
                        <a:rPr lang="en-US" sz="1200">
                          <a:solidFill>
                            <a:srgbClr val="434D55"/>
                          </a:solidFill>
                          <a:latin typeface="Inter"/>
                          <a:ea typeface="Inter"/>
                          <a:cs typeface="Inter"/>
                          <a:sym typeface="Inter"/>
                        </a:rPr>
                        <a:t>front end development</a:t>
                      </a: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D9D9D9"/>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66C4"/>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66C4"/>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66C4"/>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66C4"/>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r>
              <a:tr h="399827">
                <a:tc>
                  <a:txBody>
                    <a:bodyPr anchor="t" rtlCol="false"/>
                    <a:lstStyle/>
                    <a:p>
                      <a:pPr algn="ctr">
                        <a:lnSpc>
                          <a:spcPts val="1679"/>
                        </a:lnSpc>
                        <a:defRPr/>
                      </a:pPr>
                      <a:r>
                        <a:rPr lang="en-US" sz="1200">
                          <a:solidFill>
                            <a:srgbClr val="434D55"/>
                          </a:solidFill>
                          <a:latin typeface="Inter"/>
                          <a:ea typeface="Inter"/>
                          <a:cs typeface="Inter"/>
                          <a:sym typeface="Inter"/>
                        </a:rPr>
                        <a:t>back end dedvelopment</a:t>
                      </a: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D9D9D9"/>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66C4"/>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66C4"/>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66C4"/>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66C4"/>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r>
              <a:tr h="528342">
                <a:tc>
                  <a:txBody>
                    <a:bodyPr anchor="t" rtlCol="false"/>
                    <a:lstStyle/>
                    <a:p>
                      <a:pPr algn="ctr">
                        <a:lnSpc>
                          <a:spcPts val="1679"/>
                        </a:lnSpc>
                        <a:defRPr/>
                      </a:pPr>
                      <a:r>
                        <a:rPr lang="en-US" sz="1200">
                          <a:solidFill>
                            <a:srgbClr val="434D55"/>
                          </a:solidFill>
                          <a:latin typeface="Inter"/>
                          <a:ea typeface="Inter"/>
                          <a:cs typeface="Inter"/>
                          <a:sym typeface="Inter"/>
                        </a:rPr>
                        <a:t>presentation implementation progress</a:t>
                      </a: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D9D9D9"/>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D9D9D9"/>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66C4"/>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r>
              <a:tr h="528342">
                <a:tc>
                  <a:txBody>
                    <a:bodyPr anchor="t" rtlCol="false"/>
                    <a:lstStyle/>
                    <a:p>
                      <a:pPr algn="ctr">
                        <a:lnSpc>
                          <a:spcPts val="1679"/>
                        </a:lnSpc>
                        <a:defRPr/>
                      </a:pPr>
                      <a:r>
                        <a:rPr lang="en-US" sz="1200">
                          <a:solidFill>
                            <a:srgbClr val="434D55"/>
                          </a:solidFill>
                          <a:latin typeface="Inter"/>
                          <a:ea typeface="Inter"/>
                          <a:cs typeface="Inter"/>
                          <a:sym typeface="Inter"/>
                        </a:rPr>
                        <a:t>progress implementation and final report</a:t>
                      </a: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D9D9D9"/>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D9D9D9"/>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66C4"/>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r>
              <a:tr h="528342">
                <a:tc>
                  <a:txBody>
                    <a:bodyPr anchor="t" rtlCol="false"/>
                    <a:lstStyle/>
                    <a:p>
                      <a:pPr algn="ctr">
                        <a:lnSpc>
                          <a:spcPts val="1679"/>
                        </a:lnSpc>
                        <a:defRPr/>
                      </a:pPr>
                      <a:r>
                        <a:rPr lang="en-US" sz="1200">
                          <a:solidFill>
                            <a:srgbClr val="434D55"/>
                          </a:solidFill>
                          <a:latin typeface="Inter"/>
                          <a:ea typeface="Inter"/>
                          <a:cs typeface="Inter"/>
                          <a:sym typeface="Inter"/>
                        </a:rPr>
                        <a:t>final report submission and system presentation</a:t>
                      </a: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D9D9D9"/>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D9D9D9"/>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FFFF"/>
                    </a:solidFill>
                  </a:tcPr>
                </a:tc>
                <a:tc>
                  <a:txBody>
                    <a:bodyPr anchor="t" rtlCol="false"/>
                    <a:lstStyle/>
                    <a:p>
                      <a:pPr algn="ctr">
                        <a:lnSpc>
                          <a:spcPts val="1679"/>
                        </a:lnSpc>
                        <a:defRPr/>
                      </a:pPr>
                      <a:endParaRPr lang="en-US" sz="1100"/>
                    </a:p>
                  </a:txBody>
                  <a:tcPr marL="0" marR="0" marT="0" marB="0" anchor="ctr">
                    <a:lnL cmpd="sng" algn="ctr" cap="flat" w="9491">
                      <a:solidFill>
                        <a:srgbClr val="D9D9D9"/>
                      </a:solidFill>
                      <a:prstDash val="solid"/>
                      <a:round/>
                      <a:headEnd type="none" w="med" len="med"/>
                      <a:tailEnd type="none" w="med" len="med"/>
                    </a:lnL>
                    <a:lnR cmpd="sng" algn="ctr" cap="flat" w="9491">
                      <a:solidFill>
                        <a:srgbClr val="D9D9D9"/>
                      </a:solidFill>
                      <a:prstDash val="solid"/>
                      <a:round/>
                      <a:headEnd type="none" w="med" len="med"/>
                      <a:tailEnd type="none" w="med" len="med"/>
                    </a:lnR>
                    <a:lnT cmpd="sng" algn="ctr" cap="flat" w="9491">
                      <a:solidFill>
                        <a:srgbClr val="D9D9D9"/>
                      </a:solidFill>
                      <a:prstDash val="solid"/>
                      <a:round/>
                      <a:headEnd type="none" w="med" len="med"/>
                      <a:tailEnd type="none" w="med" len="med"/>
                    </a:lnT>
                    <a:lnB cmpd="sng" algn="ctr" cap="flat" w="9491">
                      <a:solidFill>
                        <a:srgbClr val="D9D9D9"/>
                      </a:solidFill>
                      <a:prstDash val="solid"/>
                      <a:round/>
                      <a:headEnd type="none" w="med" len="med"/>
                      <a:tailEnd type="none" w="med" len="med"/>
                    </a:lnB>
                    <a:solidFill>
                      <a:srgbClr val="FF66C4"/>
                    </a:solidFill>
                  </a:tcPr>
                </a:tc>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DAGcg7ZBbz8</dc:identifier>
  <dcterms:modified xsi:type="dcterms:W3CDTF">2011-08-01T06:04:30Z</dcterms:modified>
  <cp:revision>1</cp:revision>
  <dc:title>Group 4 - Project Slides</dc:title>
</cp:coreProperties>
</file>